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0"/>
  </p:notesMasterIdLst>
  <p:sldIdLst>
    <p:sldId id="256" r:id="rId2"/>
    <p:sldId id="273" r:id="rId3"/>
    <p:sldId id="299" r:id="rId4"/>
    <p:sldId id="300" r:id="rId5"/>
    <p:sldId id="301" r:id="rId6"/>
    <p:sldId id="278" r:id="rId7"/>
    <p:sldId id="261" r:id="rId8"/>
    <p:sldId id="272" r:id="rId9"/>
    <p:sldId id="258" r:id="rId10"/>
    <p:sldId id="277" r:id="rId11"/>
    <p:sldId id="284" r:id="rId12"/>
    <p:sldId id="267" r:id="rId13"/>
    <p:sldId id="262" r:id="rId14"/>
    <p:sldId id="304" r:id="rId15"/>
    <p:sldId id="305" r:id="rId16"/>
    <p:sldId id="306" r:id="rId17"/>
    <p:sldId id="308" r:id="rId18"/>
    <p:sldId id="280" r:id="rId19"/>
    <p:sldId id="290" r:id="rId20"/>
    <p:sldId id="291" r:id="rId21"/>
    <p:sldId id="303" r:id="rId22"/>
    <p:sldId id="293" r:id="rId23"/>
    <p:sldId id="294" r:id="rId24"/>
    <p:sldId id="295" r:id="rId25"/>
    <p:sldId id="307" r:id="rId26"/>
    <p:sldId id="296" r:id="rId27"/>
    <p:sldId id="297" r:id="rId28"/>
    <p:sldId id="276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DDDDD"/>
    <a:srgbClr val="FF6600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1688" autoAdjust="0"/>
  </p:normalViewPr>
  <p:slideViewPr>
    <p:cSldViewPr snapToGrid="0">
      <p:cViewPr varScale="1">
        <p:scale>
          <a:sx n="61" d="100"/>
          <a:sy n="61" d="100"/>
        </p:scale>
        <p:origin x="1680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diff.tx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553718285214349"/>
          <c:y val="5.7060367454068242E-2"/>
          <c:w val="0.80040026246719154"/>
          <c:h val="0.70015383493729955"/>
        </c:manualLayout>
      </c:layout>
      <c:scatterChart>
        <c:scatterStyle val="lineMarker"/>
        <c:varyColors val="0"/>
        <c:ser>
          <c:idx val="0"/>
          <c:order val="0"/>
          <c:tx>
            <c:v>Total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diff!$A$2:$A$27</c:f>
              <c:numCache>
                <c:formatCode>General</c:formatCode>
                <c:ptCount val="26"/>
                <c:pt idx="0">
                  <c:v>0.05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0.12</c:v>
                </c:pt>
                <c:pt idx="8">
                  <c:v>0.13</c:v>
                </c:pt>
                <c:pt idx="9">
                  <c:v>0.14000000000000001</c:v>
                </c:pt>
                <c:pt idx="10">
                  <c:v>0.15</c:v>
                </c:pt>
                <c:pt idx="11">
                  <c:v>0.16</c:v>
                </c:pt>
                <c:pt idx="12">
                  <c:v>0.17</c:v>
                </c:pt>
                <c:pt idx="13">
                  <c:v>0.18</c:v>
                </c:pt>
                <c:pt idx="14">
                  <c:v>0.19</c:v>
                </c:pt>
                <c:pt idx="15">
                  <c:v>0.2</c:v>
                </c:pt>
                <c:pt idx="16">
                  <c:v>0.21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0.25</c:v>
                </c:pt>
                <c:pt idx="21">
                  <c:v>0.26</c:v>
                </c:pt>
                <c:pt idx="22">
                  <c:v>0.27</c:v>
                </c:pt>
                <c:pt idx="23">
                  <c:v>0.28000000000000003</c:v>
                </c:pt>
                <c:pt idx="24">
                  <c:v>0.28999999999999998</c:v>
                </c:pt>
                <c:pt idx="25">
                  <c:v>0.3</c:v>
                </c:pt>
              </c:numCache>
            </c:numRef>
          </c:xVal>
          <c:yVal>
            <c:numRef>
              <c:f>diff!$B$2:$B$27</c:f>
              <c:numCache>
                <c:formatCode>General</c:formatCode>
                <c:ptCount val="26"/>
                <c:pt idx="0">
                  <c:v>0.15439</c:v>
                </c:pt>
                <c:pt idx="1">
                  <c:v>0.11267000000000001</c:v>
                </c:pt>
                <c:pt idx="2">
                  <c:v>8.5715E-2</c:v>
                </c:pt>
                <c:pt idx="3">
                  <c:v>6.8809999999999996E-2</c:v>
                </c:pt>
                <c:pt idx="4">
                  <c:v>5.5702000000000002E-2</c:v>
                </c:pt>
                <c:pt idx="5">
                  <c:v>4.6365000000000003E-2</c:v>
                </c:pt>
                <c:pt idx="6">
                  <c:v>3.9220999999999999E-2</c:v>
                </c:pt>
                <c:pt idx="7">
                  <c:v>3.4391999999999999E-2</c:v>
                </c:pt>
                <c:pt idx="8">
                  <c:v>2.9485999999999998E-2</c:v>
                </c:pt>
                <c:pt idx="9">
                  <c:v>2.6010999999999999E-2</c:v>
                </c:pt>
                <c:pt idx="10">
                  <c:v>2.3644999999999999E-2</c:v>
                </c:pt>
                <c:pt idx="11">
                  <c:v>2.0924000000000002E-2</c:v>
                </c:pt>
                <c:pt idx="12">
                  <c:v>1.9293000000000001E-2</c:v>
                </c:pt>
                <c:pt idx="13">
                  <c:v>1.7427000000000002E-2</c:v>
                </c:pt>
                <c:pt idx="14">
                  <c:v>1.5831999999999999E-2</c:v>
                </c:pt>
                <c:pt idx="15">
                  <c:v>1.4747E-2</c:v>
                </c:pt>
                <c:pt idx="16">
                  <c:v>1.358E-2</c:v>
                </c:pt>
                <c:pt idx="17">
                  <c:v>1.2547000000000001E-2</c:v>
                </c:pt>
                <c:pt idx="18">
                  <c:v>1.1934999999999999E-2</c:v>
                </c:pt>
                <c:pt idx="19">
                  <c:v>1.1249E-2</c:v>
                </c:pt>
                <c:pt idx="20">
                  <c:v>1.0557E-2</c:v>
                </c:pt>
                <c:pt idx="21">
                  <c:v>1.0163999999999999E-2</c:v>
                </c:pt>
                <c:pt idx="22">
                  <c:v>9.6015000000000007E-3</c:v>
                </c:pt>
                <c:pt idx="23">
                  <c:v>9.2791999999999996E-3</c:v>
                </c:pt>
                <c:pt idx="24">
                  <c:v>9.0135000000000007E-3</c:v>
                </c:pt>
                <c:pt idx="25">
                  <c:v>8.5318000000000008E-3</c:v>
                </c:pt>
              </c:numCache>
            </c:numRef>
          </c:yVal>
          <c:smooth val="0"/>
        </c:ser>
        <c:ser>
          <c:idx val="1"/>
          <c:order val="1"/>
          <c:tx>
            <c:v>Up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diff!$A$2:$A$27</c:f>
              <c:numCache>
                <c:formatCode>General</c:formatCode>
                <c:ptCount val="26"/>
                <c:pt idx="0">
                  <c:v>0.05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0.12</c:v>
                </c:pt>
                <c:pt idx="8">
                  <c:v>0.13</c:v>
                </c:pt>
                <c:pt idx="9">
                  <c:v>0.14000000000000001</c:v>
                </c:pt>
                <c:pt idx="10">
                  <c:v>0.15</c:v>
                </c:pt>
                <c:pt idx="11">
                  <c:v>0.16</c:v>
                </c:pt>
                <c:pt idx="12">
                  <c:v>0.17</c:v>
                </c:pt>
                <c:pt idx="13">
                  <c:v>0.18</c:v>
                </c:pt>
                <c:pt idx="14">
                  <c:v>0.19</c:v>
                </c:pt>
                <c:pt idx="15">
                  <c:v>0.2</c:v>
                </c:pt>
                <c:pt idx="16">
                  <c:v>0.21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0.25</c:v>
                </c:pt>
                <c:pt idx="21">
                  <c:v>0.26</c:v>
                </c:pt>
                <c:pt idx="22">
                  <c:v>0.27</c:v>
                </c:pt>
                <c:pt idx="23">
                  <c:v>0.28000000000000003</c:v>
                </c:pt>
                <c:pt idx="24">
                  <c:v>0.28999999999999998</c:v>
                </c:pt>
                <c:pt idx="25">
                  <c:v>0.3</c:v>
                </c:pt>
              </c:numCache>
            </c:numRef>
          </c:xVal>
          <c:yVal>
            <c:numRef>
              <c:f>diff!$F$2:$F$27</c:f>
              <c:numCache>
                <c:formatCode>General</c:formatCode>
                <c:ptCount val="26"/>
                <c:pt idx="0">
                  <c:v>0.15228</c:v>
                </c:pt>
                <c:pt idx="1">
                  <c:v>0.11015</c:v>
                </c:pt>
                <c:pt idx="2">
                  <c:v>8.2838999999999996E-2</c:v>
                </c:pt>
                <c:pt idx="3">
                  <c:v>6.5696000000000004E-2</c:v>
                </c:pt>
                <c:pt idx="4">
                  <c:v>5.2416999999999998E-2</c:v>
                </c:pt>
                <c:pt idx="5">
                  <c:v>4.3048999999999997E-2</c:v>
                </c:pt>
                <c:pt idx="6">
                  <c:v>3.5758999999999999E-2</c:v>
                </c:pt>
                <c:pt idx="7">
                  <c:v>3.0972E-2</c:v>
                </c:pt>
                <c:pt idx="8">
                  <c:v>2.6187999999999999E-2</c:v>
                </c:pt>
                <c:pt idx="9">
                  <c:v>2.2460999999999998E-2</c:v>
                </c:pt>
                <c:pt idx="10">
                  <c:v>2.0233000000000001E-2</c:v>
                </c:pt>
                <c:pt idx="11">
                  <c:v>1.7354000000000001E-2</c:v>
                </c:pt>
                <c:pt idx="12">
                  <c:v>1.5609E-2</c:v>
                </c:pt>
                <c:pt idx="13">
                  <c:v>1.3965E-2</c:v>
                </c:pt>
                <c:pt idx="14">
                  <c:v>1.2389000000000001E-2</c:v>
                </c:pt>
                <c:pt idx="15">
                  <c:v>1.1098999999999999E-2</c:v>
                </c:pt>
                <c:pt idx="16">
                  <c:v>9.9526000000000007E-3</c:v>
                </c:pt>
                <c:pt idx="17">
                  <c:v>8.9271000000000003E-3</c:v>
                </c:pt>
                <c:pt idx="18">
                  <c:v>8.3760999999999992E-3</c:v>
                </c:pt>
                <c:pt idx="19">
                  <c:v>7.6771000000000001E-3</c:v>
                </c:pt>
                <c:pt idx="20">
                  <c:v>7.0851999999999998E-3</c:v>
                </c:pt>
                <c:pt idx="21">
                  <c:v>6.5642000000000001E-3</c:v>
                </c:pt>
                <c:pt idx="22">
                  <c:v>5.9928999999999998E-3</c:v>
                </c:pt>
                <c:pt idx="23">
                  <c:v>5.6356000000000002E-3</c:v>
                </c:pt>
                <c:pt idx="24">
                  <c:v>5.2594E-3</c:v>
                </c:pt>
                <c:pt idx="25">
                  <c:v>4.8484000000000001E-3</c:v>
                </c:pt>
              </c:numCache>
            </c:numRef>
          </c:yVal>
          <c:smooth val="0"/>
        </c:ser>
        <c:ser>
          <c:idx val="2"/>
          <c:order val="2"/>
          <c:tx>
            <c:v>Down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diff!$A$2:$A$27</c:f>
              <c:numCache>
                <c:formatCode>General</c:formatCode>
                <c:ptCount val="26"/>
                <c:pt idx="0">
                  <c:v>0.05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0.08</c:v>
                </c:pt>
                <c:pt idx="4">
                  <c:v>0.09</c:v>
                </c:pt>
                <c:pt idx="5">
                  <c:v>0.1</c:v>
                </c:pt>
                <c:pt idx="6">
                  <c:v>0.11</c:v>
                </c:pt>
                <c:pt idx="7">
                  <c:v>0.12</c:v>
                </c:pt>
                <c:pt idx="8">
                  <c:v>0.13</c:v>
                </c:pt>
                <c:pt idx="9">
                  <c:v>0.14000000000000001</c:v>
                </c:pt>
                <c:pt idx="10">
                  <c:v>0.15</c:v>
                </c:pt>
                <c:pt idx="11">
                  <c:v>0.16</c:v>
                </c:pt>
                <c:pt idx="12">
                  <c:v>0.17</c:v>
                </c:pt>
                <c:pt idx="13">
                  <c:v>0.18</c:v>
                </c:pt>
                <c:pt idx="14">
                  <c:v>0.19</c:v>
                </c:pt>
                <c:pt idx="15">
                  <c:v>0.2</c:v>
                </c:pt>
                <c:pt idx="16">
                  <c:v>0.21</c:v>
                </c:pt>
                <c:pt idx="17">
                  <c:v>0.22</c:v>
                </c:pt>
                <c:pt idx="18">
                  <c:v>0.23</c:v>
                </c:pt>
                <c:pt idx="19">
                  <c:v>0.24</c:v>
                </c:pt>
                <c:pt idx="20">
                  <c:v>0.25</c:v>
                </c:pt>
                <c:pt idx="21">
                  <c:v>0.26</c:v>
                </c:pt>
                <c:pt idx="22">
                  <c:v>0.27</c:v>
                </c:pt>
                <c:pt idx="23">
                  <c:v>0.28000000000000003</c:v>
                </c:pt>
                <c:pt idx="24">
                  <c:v>0.28999999999999998</c:v>
                </c:pt>
                <c:pt idx="25">
                  <c:v>0.3</c:v>
                </c:pt>
              </c:numCache>
            </c:numRef>
          </c:xVal>
          <c:yVal>
            <c:numRef>
              <c:f>diff!$J$2:$J$27</c:f>
              <c:numCache>
                <c:formatCode>General</c:formatCode>
                <c:ptCount val="26"/>
                <c:pt idx="0">
                  <c:v>2.1102999999999998E-3</c:v>
                </c:pt>
                <c:pt idx="1">
                  <c:v>2.5197000000000002E-3</c:v>
                </c:pt>
                <c:pt idx="2">
                  <c:v>2.8755999999999999E-3</c:v>
                </c:pt>
                <c:pt idx="3">
                  <c:v>3.1137999999999999E-3</c:v>
                </c:pt>
                <c:pt idx="4">
                  <c:v>3.2851999999999998E-3</c:v>
                </c:pt>
                <c:pt idx="5">
                  <c:v>3.3164000000000002E-3</c:v>
                </c:pt>
                <c:pt idx="6">
                  <c:v>3.4616999999999998E-3</c:v>
                </c:pt>
                <c:pt idx="7">
                  <c:v>3.4204000000000001E-3</c:v>
                </c:pt>
                <c:pt idx="8">
                  <c:v>3.2989E-3</c:v>
                </c:pt>
                <c:pt idx="9">
                  <c:v>3.5495000000000001E-3</c:v>
                </c:pt>
                <c:pt idx="10">
                  <c:v>3.4118E-3</c:v>
                </c:pt>
                <c:pt idx="11">
                  <c:v>3.5699999999999998E-3</c:v>
                </c:pt>
                <c:pt idx="12">
                  <c:v>3.6841E-3</c:v>
                </c:pt>
                <c:pt idx="13">
                  <c:v>3.4619E-3</c:v>
                </c:pt>
                <c:pt idx="14">
                  <c:v>3.4435999999999998E-3</c:v>
                </c:pt>
                <c:pt idx="15">
                  <c:v>3.6487999999999998E-3</c:v>
                </c:pt>
                <c:pt idx="16">
                  <c:v>3.6269000000000002E-3</c:v>
                </c:pt>
                <c:pt idx="17">
                  <c:v>3.6197E-3</c:v>
                </c:pt>
                <c:pt idx="18">
                  <c:v>3.5588E-3</c:v>
                </c:pt>
                <c:pt idx="19">
                  <c:v>3.5715999999999999E-3</c:v>
                </c:pt>
                <c:pt idx="20">
                  <c:v>3.4716999999999999E-3</c:v>
                </c:pt>
                <c:pt idx="21">
                  <c:v>3.5999999999999999E-3</c:v>
                </c:pt>
                <c:pt idx="22">
                  <c:v>3.6085000000000002E-3</c:v>
                </c:pt>
                <c:pt idx="23">
                  <c:v>3.6437000000000002E-3</c:v>
                </c:pt>
                <c:pt idx="24">
                  <c:v>3.7540999999999998E-3</c:v>
                </c:pt>
                <c:pt idx="25">
                  <c:v>3.6833999999999999E-3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109632"/>
        <c:axId val="213109240"/>
      </c:scatterChart>
      <c:valAx>
        <c:axId val="2131096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Calibri 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  <a:latin typeface="Calibri "/>
                  </a:rPr>
                  <a:t>Q</a:t>
                </a:r>
                <a:r>
                  <a:rPr lang="en-US" sz="1200" baseline="0">
                    <a:solidFill>
                      <a:schemeClr val="tx1"/>
                    </a:solidFill>
                    <a:latin typeface="Calibri "/>
                  </a:rPr>
                  <a:t> (</a:t>
                </a:r>
                <a:r>
                  <a:rPr lang="en-US" sz="1200" baseline="0">
                    <a:solidFill>
                      <a:schemeClr val="tx1"/>
                    </a:solidFill>
                    <a:latin typeface="Calibri "/>
                    <a:cs typeface="Times New Roman" panose="02020603050405020304" pitchFamily="18" charset="0"/>
                  </a:rPr>
                  <a:t>Å</a:t>
                </a:r>
                <a:r>
                  <a:rPr lang="en-US" sz="1200" baseline="30000">
                    <a:solidFill>
                      <a:schemeClr val="tx1"/>
                    </a:solidFill>
                    <a:latin typeface="Calibri "/>
                    <a:cs typeface="Times New Roman" panose="02020603050405020304" pitchFamily="18" charset="0"/>
                  </a:rPr>
                  <a:t>-1</a:t>
                </a:r>
                <a:r>
                  <a:rPr lang="en-US" sz="1200" baseline="0">
                    <a:solidFill>
                      <a:schemeClr val="tx1"/>
                    </a:solidFill>
                    <a:latin typeface="Calibri "/>
                    <a:cs typeface="Times New Roman" panose="02020603050405020304" pitchFamily="18" charset="0"/>
                  </a:rPr>
                  <a:t>)</a:t>
                </a:r>
                <a:endParaRPr lang="en-US" sz="1200">
                  <a:solidFill>
                    <a:schemeClr val="tx1"/>
                  </a:solidFill>
                  <a:latin typeface="Calibri "/>
                </a:endParaRPr>
              </a:p>
            </c:rich>
          </c:tx>
          <c:layout>
            <c:manualLayout>
              <c:xMode val="edge"/>
              <c:yMode val="edge"/>
              <c:x val="0.49965398075240597"/>
              <c:y val="0.8751614902303879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09240"/>
        <c:crosses val="autoZero"/>
        <c:crossBetween val="midCat"/>
      </c:valAx>
      <c:valAx>
        <c:axId val="21310924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>
                    <a:solidFill>
                      <a:schemeClr val="tx1"/>
                    </a:solidFill>
                    <a:latin typeface="+mn-lt"/>
                  </a:rPr>
                  <a:t>I(q)</a:t>
                </a:r>
              </a:p>
            </c:rich>
          </c:tx>
          <c:layout>
            <c:manualLayout>
              <c:xMode val="edge"/>
              <c:yMode val="edge"/>
              <c:x val="1.1111111111111112E-2"/>
              <c:y val="0.4201695100612423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3109632"/>
        <c:crosses val="autoZero"/>
        <c:crossBetween val="midCat"/>
        <c:majorUnit val="5.000000000000001E-2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6720056867891514"/>
          <c:y val="7.9281860600758203E-2"/>
          <c:w val="0.26709973753280841"/>
          <c:h val="7.8125546806649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A60BA-326B-45E8-883F-1A0D03EAA2F4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CFEC4-F9B2-4757-B94B-B63E3DC51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29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all know that unlike x-rays, neutrons interact with the nuclei via the strong force instead of interacting with the electron cloud. This eliminates the strong dependence of scattering cross-section on atomic number and instead creates almost random </a:t>
            </a:r>
            <a:r>
              <a:rPr lang="en-US" baseline="0" smtClean="0"/>
              <a:t>scattering cross-sections. </a:t>
            </a:r>
            <a:r>
              <a:rPr lang="en-US" dirty="0" smtClean="0"/>
              <a:t>Contrast</a:t>
            </a:r>
            <a:r>
              <a:rPr lang="en-US" baseline="0" dirty="0" smtClean="0"/>
              <a:t> matching – </a:t>
            </a:r>
            <a:r>
              <a:rPr lang="en-US" baseline="0" dirty="0" err="1" smtClean="0"/>
              <a:t>deuterating</a:t>
            </a:r>
            <a:r>
              <a:rPr lang="en-US" baseline="0" dirty="0" smtClean="0"/>
              <a:t> most of the polymers and only some hydrogenated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CFEC4-F9B2-4757-B94B-B63E3DC515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30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all know that unlike x-rays, neutrons interact with the nuclei via the strong force instead of interacting with the electron cloud. This eliminates the strong dependence of scattering cross-section on atomic number and instead creates almost random </a:t>
            </a:r>
            <a:r>
              <a:rPr lang="en-US" baseline="0" smtClean="0"/>
              <a:t>scattering cross-sections. </a:t>
            </a:r>
            <a:r>
              <a:rPr lang="en-US" dirty="0" smtClean="0"/>
              <a:t>Contrast</a:t>
            </a:r>
            <a:r>
              <a:rPr lang="en-US" baseline="0" dirty="0" smtClean="0"/>
              <a:t> matching – </a:t>
            </a:r>
            <a:r>
              <a:rPr lang="en-US" baseline="0" dirty="0" err="1" smtClean="0"/>
              <a:t>deuterating</a:t>
            </a:r>
            <a:r>
              <a:rPr lang="en-US" baseline="0" dirty="0" smtClean="0"/>
              <a:t> most of the polymers and only some hydrogenated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CFEC4-F9B2-4757-B94B-B63E3DC515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3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CFEC4-F9B2-4757-B94B-B63E3DC515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898C5-9A72-4A55-A0EE-4ACA2F457EBE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783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590A9-86EE-4595-9FB1-648EFE7AF54A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508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55E43-05DF-4E55-99AA-29F981BEA5EB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99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38D7D-02B1-4446-9B00-A2462C0AAC1C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866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420F2-25EB-4AFE-812D-75708F278A36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5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F514-7F73-4EE6-9D45-A57180B1CC81}" type="datetime1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87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60C9-1175-4E89-9D56-D98DA72F7BE6}" type="datetime1">
              <a:rPr lang="en-US" smtClean="0"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5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A0224-09C5-4F02-91BE-4F9DF76DA888}" type="datetime1">
              <a:rPr lang="en-US" smtClean="0"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19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2214-0CC9-46C6-A9BF-B141B7F7D8AD}" type="datetime1">
              <a:rPr lang="en-US" smtClean="0"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2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E15BBF-89B9-40E5-A365-D33016BB6FFF}" type="datetime1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58062-3833-4467-8DFE-70600E623CF3}" type="datetime1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06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40AB3-400E-476E-8A35-0E7A6861F130}" type="datetime1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E803-5EAB-4CE6-B82F-47D12E3E7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wmv"/><Relationship Id="rId7" Type="http://schemas.openxmlformats.org/officeDocument/2006/relationships/image" Target="../media/image2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wmv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4.wmv"/><Relationship Id="rId7" Type="http://schemas.openxmlformats.org/officeDocument/2006/relationships/image" Target="../media/image20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00.png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2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1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chart" Target="../charts/chart1.xml"/><Relationship Id="rId4" Type="http://schemas.openxmlformats.org/officeDocument/2006/relationships/image" Target="../media/image4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14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1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1207"/>
            <a:ext cx="7772400" cy="174495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Measuring single chain dynamics in a polymer melt: from Rouse motion to entanglement distances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Apoorv</a:t>
            </a:r>
            <a:r>
              <a:rPr lang="en-US" dirty="0" smtClean="0"/>
              <a:t> </a:t>
            </a:r>
            <a:r>
              <a:rPr lang="en-US" dirty="0" err="1" smtClean="0"/>
              <a:t>Balwani</a:t>
            </a:r>
            <a:r>
              <a:rPr lang="en-US" dirty="0" smtClean="0"/>
              <a:t>, Shankar Ram, </a:t>
            </a:r>
            <a:r>
              <a:rPr lang="en-US" dirty="0" err="1" smtClean="0"/>
              <a:t>Saptarshi</a:t>
            </a:r>
            <a:r>
              <a:rPr lang="en-US" dirty="0" smtClean="0"/>
              <a:t> Chakraborty, </a:t>
            </a:r>
            <a:r>
              <a:rPr lang="en-US" dirty="0" err="1" smtClean="0"/>
              <a:t>Madhu</a:t>
            </a:r>
            <a:r>
              <a:rPr lang="en-US" dirty="0" smtClean="0"/>
              <a:t> </a:t>
            </a:r>
            <a:r>
              <a:rPr lang="en-US" dirty="0" err="1" smtClean="0"/>
              <a:t>Pallaka</a:t>
            </a:r>
            <a:r>
              <a:rPr lang="en-US" dirty="0" smtClean="0"/>
              <a:t>, Nicole </a:t>
            </a:r>
            <a:r>
              <a:rPr lang="en-US" dirty="0" err="1" smtClean="0"/>
              <a:t>Michenfelder-Schauser</a:t>
            </a:r>
            <a:r>
              <a:rPr lang="en-US" dirty="0" smtClean="0"/>
              <a:t>, Yuan Wei, Caitlyn Wolf</a:t>
            </a:r>
          </a:p>
          <a:p>
            <a:endParaRPr lang="en-US" dirty="0"/>
          </a:p>
          <a:p>
            <a:r>
              <a:rPr lang="en-US" dirty="0" smtClean="0"/>
              <a:t>NCNR NIST Summer </a:t>
            </a:r>
            <a:r>
              <a:rPr lang="en-US" dirty="0"/>
              <a:t>S</a:t>
            </a:r>
            <a:r>
              <a:rPr lang="en-US" dirty="0" smtClean="0"/>
              <a:t>chool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89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9371" y="4143188"/>
            <a:ext cx="6412410" cy="2699051"/>
            <a:chOff x="1049371" y="4143188"/>
            <a:chExt cx="6412410" cy="2699051"/>
          </a:xfrm>
        </p:grpSpPr>
        <p:grpSp>
          <p:nvGrpSpPr>
            <p:cNvPr id="8" name="Group 7"/>
            <p:cNvGrpSpPr/>
            <p:nvPr/>
          </p:nvGrpSpPr>
          <p:grpSpPr>
            <a:xfrm>
              <a:off x="1049371" y="4143188"/>
              <a:ext cx="6412410" cy="2699051"/>
              <a:chOff x="1049371" y="4143188"/>
              <a:chExt cx="6412410" cy="2699051"/>
            </a:xfrm>
          </p:grpSpPr>
          <p:pic>
            <p:nvPicPr>
              <p:cNvPr id="1026" name="Picture 2" descr="Image result for neutron spin echo spectroscopy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00"/>
              <a:stretch/>
            </p:blipFill>
            <p:spPr bwMode="auto">
              <a:xfrm>
                <a:off x="1682219" y="4143188"/>
                <a:ext cx="5779562" cy="269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28"/>
              <a:stretch/>
            </p:blipFill>
            <p:spPr>
              <a:xfrm>
                <a:off x="1422553" y="4683673"/>
                <a:ext cx="1006030" cy="8090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53"/>
              <a:stretch/>
            </p:blipFill>
            <p:spPr>
              <a:xfrm>
                <a:off x="1049371" y="5261608"/>
                <a:ext cx="1006030" cy="32065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925568" y="5582266"/>
                <a:ext cx="1038858" cy="980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81407" y="5978015"/>
                <a:ext cx="952825" cy="459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039223" y="5869289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sample</a:t>
              </a:r>
              <a:endParaRPr lang="en-US" sz="1600" dirty="0"/>
            </a:p>
          </p:txBody>
        </p:sp>
      </p:grpSp>
      <p:pic>
        <p:nvPicPr>
          <p:cNvPr id="12" name="neutron before sca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8348" y="920724"/>
            <a:ext cx="4343917" cy="32579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61241" y="4298021"/>
            <a:ext cx="3310759" cy="1571268"/>
          </a:xfrm>
          <a:prstGeom prst="rect">
            <a:avLst/>
          </a:prstGeom>
          <a:solidFill>
            <a:srgbClr val="5B9BD5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1282362">
            <a:off x="4375786" y="5174749"/>
            <a:ext cx="506234" cy="6359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709" y="6437671"/>
            <a:ext cx="45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Gif courtesy of </a:t>
            </a:r>
            <a:r>
              <a:rPr lang="en-US" dirty="0" err="1" smtClean="0"/>
              <a:t>Jülich</a:t>
            </a:r>
            <a:r>
              <a:rPr lang="en-US" dirty="0" smtClean="0"/>
              <a:t> NSE spectrometer facility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Scattering of neutron beam provides dynamics information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99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9371" y="4143188"/>
            <a:ext cx="6412410" cy="2699051"/>
            <a:chOff x="1049371" y="4143188"/>
            <a:chExt cx="6412410" cy="2699051"/>
          </a:xfrm>
        </p:grpSpPr>
        <p:grpSp>
          <p:nvGrpSpPr>
            <p:cNvPr id="8" name="Group 7"/>
            <p:cNvGrpSpPr/>
            <p:nvPr/>
          </p:nvGrpSpPr>
          <p:grpSpPr>
            <a:xfrm>
              <a:off x="1049371" y="4143188"/>
              <a:ext cx="6412410" cy="2699051"/>
              <a:chOff x="1049371" y="4143188"/>
              <a:chExt cx="6412410" cy="2699051"/>
            </a:xfrm>
          </p:grpSpPr>
          <p:pic>
            <p:nvPicPr>
              <p:cNvPr id="1026" name="Picture 2" descr="Image result for neutron spin echo spectroscopy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00"/>
              <a:stretch/>
            </p:blipFill>
            <p:spPr bwMode="auto">
              <a:xfrm>
                <a:off x="1682219" y="4143188"/>
                <a:ext cx="5779562" cy="269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28"/>
              <a:stretch/>
            </p:blipFill>
            <p:spPr>
              <a:xfrm>
                <a:off x="1422553" y="4683673"/>
                <a:ext cx="1006030" cy="8090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53"/>
              <a:stretch/>
            </p:blipFill>
            <p:spPr>
              <a:xfrm>
                <a:off x="1049371" y="5261608"/>
                <a:ext cx="1006030" cy="32065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925568" y="5582266"/>
                <a:ext cx="1038858" cy="980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81407" y="5978015"/>
                <a:ext cx="952825" cy="459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039223" y="5869289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sample</a:t>
              </a:r>
              <a:endParaRPr lang="en-US" sz="1600" dirty="0"/>
            </a:p>
          </p:txBody>
        </p:sp>
      </p:grpSp>
      <p:pic>
        <p:nvPicPr>
          <p:cNvPr id="12" name="neutron before sca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348" y="920724"/>
            <a:ext cx="4343917" cy="325793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282362">
            <a:off x="4375786" y="5174749"/>
            <a:ext cx="506234" cy="6359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-9709" y="6437671"/>
            <a:ext cx="45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Gif courtesy of </a:t>
            </a:r>
            <a:r>
              <a:rPr lang="en-US" dirty="0" err="1" smtClean="0"/>
              <a:t>Jülich</a:t>
            </a:r>
            <a:r>
              <a:rPr lang="en-US" dirty="0" smtClean="0"/>
              <a:t> NSE spectrometer facility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Scattering of neutron beam provides dynamics information</a:t>
            </a:r>
          </a:p>
        </p:txBody>
      </p:sp>
      <p:sp>
        <p:nvSpPr>
          <p:cNvPr id="20" name="Rectangle 19"/>
          <p:cNvSpPr/>
          <p:nvPr/>
        </p:nvSpPr>
        <p:spPr>
          <a:xfrm rot="1552934">
            <a:off x="4442627" y="5366398"/>
            <a:ext cx="3310759" cy="1571268"/>
          </a:xfrm>
          <a:prstGeom prst="rect">
            <a:avLst/>
          </a:prstGeom>
          <a:solidFill>
            <a:srgbClr val="5B9BD5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18028" y="4274277"/>
            <a:ext cx="1749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scattering</a:t>
            </a:r>
            <a:endParaRPr lang="en-US" dirty="0"/>
          </a:p>
        </p:txBody>
      </p:sp>
      <p:pic>
        <p:nvPicPr>
          <p:cNvPr id="2" name="neutron without scat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4986" y="920724"/>
            <a:ext cx="4343400" cy="3257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0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9371" y="4143188"/>
            <a:ext cx="6412410" cy="2699051"/>
            <a:chOff x="1049371" y="4143188"/>
            <a:chExt cx="6412410" cy="2699051"/>
          </a:xfrm>
        </p:grpSpPr>
        <p:grpSp>
          <p:nvGrpSpPr>
            <p:cNvPr id="8" name="Group 7"/>
            <p:cNvGrpSpPr/>
            <p:nvPr/>
          </p:nvGrpSpPr>
          <p:grpSpPr>
            <a:xfrm>
              <a:off x="1049371" y="4143188"/>
              <a:ext cx="6412410" cy="2699051"/>
              <a:chOff x="1049371" y="4143188"/>
              <a:chExt cx="6412410" cy="2699051"/>
            </a:xfrm>
          </p:grpSpPr>
          <p:pic>
            <p:nvPicPr>
              <p:cNvPr id="1026" name="Picture 2" descr="Image result for neutron spin echo spectroscopy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00"/>
              <a:stretch/>
            </p:blipFill>
            <p:spPr bwMode="auto">
              <a:xfrm>
                <a:off x="1682219" y="4143188"/>
                <a:ext cx="5779562" cy="269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28"/>
              <a:stretch/>
            </p:blipFill>
            <p:spPr>
              <a:xfrm>
                <a:off x="1422553" y="4683673"/>
                <a:ext cx="1006030" cy="8090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53"/>
              <a:stretch/>
            </p:blipFill>
            <p:spPr>
              <a:xfrm>
                <a:off x="1049371" y="5261608"/>
                <a:ext cx="1006030" cy="32065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925568" y="5582266"/>
                <a:ext cx="1038858" cy="980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81407" y="5978015"/>
                <a:ext cx="952825" cy="459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039223" y="5869289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sample</a:t>
              </a:r>
              <a:endParaRPr lang="en-US" sz="1600" dirty="0"/>
            </a:p>
          </p:txBody>
        </p:sp>
      </p:grpSp>
      <p:pic>
        <p:nvPicPr>
          <p:cNvPr id="12" name="neutron before sca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8348" y="907716"/>
            <a:ext cx="4343917" cy="32579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 rot="1552934">
            <a:off x="4442627" y="5366398"/>
            <a:ext cx="3310759" cy="1571268"/>
          </a:xfrm>
          <a:prstGeom prst="rect">
            <a:avLst/>
          </a:prstGeom>
          <a:solidFill>
            <a:srgbClr val="5B9BD5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neutron after scatter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51976" y="907716"/>
            <a:ext cx="4343400" cy="32575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 rot="1282362">
            <a:off x="4375786" y="5174749"/>
            <a:ext cx="506234" cy="6359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-9709" y="6437671"/>
            <a:ext cx="453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Gif courtesy of </a:t>
            </a:r>
            <a:r>
              <a:rPr lang="en-US" dirty="0" err="1" smtClean="0"/>
              <a:t>Jülich</a:t>
            </a:r>
            <a:r>
              <a:rPr lang="en-US" dirty="0" smtClean="0"/>
              <a:t> NSE spectrometer facility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Scattering of neutron beam provides dynamics information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8028" y="4274277"/>
            <a:ext cx="1932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Inelastic scattering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0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TextBox 61"/>
          <p:cNvSpPr txBox="1"/>
          <p:nvPr/>
        </p:nvSpPr>
        <p:spPr>
          <a:xfrm>
            <a:off x="5452227" y="5203520"/>
            <a:ext cx="258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</a:t>
            </a:r>
            <a:r>
              <a:rPr lang="en-US" dirty="0" err="1" smtClean="0"/>
              <a:t>reptation</a:t>
            </a:r>
            <a:r>
              <a:rPr lang="en-US" dirty="0" smtClean="0"/>
              <a:t> dynamics:</a:t>
            </a:r>
          </a:p>
          <a:p>
            <a:r>
              <a:rPr lang="en-US" dirty="0" smtClean="0"/>
              <a:t>Time scale: &gt; ~ 10 ns</a:t>
            </a:r>
          </a:p>
          <a:p>
            <a:r>
              <a:rPr lang="en-US" dirty="0" smtClean="0"/>
              <a:t>Length scale: ~ 125 Å</a:t>
            </a:r>
          </a:p>
          <a:p>
            <a:r>
              <a:rPr lang="en-US" dirty="0" smtClean="0"/>
              <a:t>(end-to-end distance)</a:t>
            </a:r>
          </a:p>
        </p:txBody>
      </p:sp>
      <p:sp>
        <p:nvSpPr>
          <p:cNvPr id="7" name="Rectangle 6"/>
          <p:cNvSpPr/>
          <p:nvPr/>
        </p:nvSpPr>
        <p:spPr>
          <a:xfrm>
            <a:off x="478465" y="2333967"/>
            <a:ext cx="53003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Contrast match: Mix 25% h-PEO and 75% d-PEO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Experimental details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353239" y="2987185"/>
            <a:ext cx="4432122" cy="1334354"/>
            <a:chOff x="377749" y="1144315"/>
            <a:chExt cx="4432122" cy="1334354"/>
          </a:xfrm>
        </p:grpSpPr>
        <p:sp>
          <p:nvSpPr>
            <p:cNvPr id="13" name="TextBox 12"/>
            <p:cNvSpPr txBox="1"/>
            <p:nvPr/>
          </p:nvSpPr>
          <p:spPr>
            <a:xfrm>
              <a:off x="1844117" y="1301926"/>
              <a:ext cx="1356462" cy="30777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75/25 </a:t>
              </a:r>
              <a:r>
                <a:rPr lang="en-US" sz="1400" dirty="0">
                  <a:latin typeface="Microsoft Sans Serif" panose="020B0604020202020204" pitchFamily="34" charset="0"/>
                  <a:cs typeface="Microsoft Sans Serif" panose="020B0604020202020204" pitchFamily="34" charset="0"/>
                </a:rPr>
                <a:t>d/h PEO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1948643" y="1727679"/>
              <a:ext cx="985086" cy="158481"/>
            </a:xfrm>
            <a:prstGeom prst="rightArrow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4"/>
            <p:cNvGrpSpPr/>
            <p:nvPr/>
          </p:nvGrpSpPr>
          <p:grpSpPr>
            <a:xfrm rot="16200000">
              <a:off x="338407" y="1237815"/>
              <a:ext cx="1280196" cy="1201512"/>
              <a:chOff x="-85251" y="1423078"/>
              <a:chExt cx="1706928" cy="1602016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-85251" y="1669176"/>
                <a:ext cx="1672471" cy="1116902"/>
                <a:chOff x="841164" y="3673701"/>
                <a:chExt cx="1672471" cy="1116902"/>
              </a:xfrm>
            </p:grpSpPr>
            <p:sp>
              <p:nvSpPr>
                <p:cNvPr id="42" name="Freeform 20"/>
                <p:cNvSpPr/>
                <p:nvPr/>
              </p:nvSpPr>
              <p:spPr>
                <a:xfrm>
                  <a:off x="1739455" y="3673701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3" name="Freeform 21"/>
                <p:cNvSpPr/>
                <p:nvPr/>
              </p:nvSpPr>
              <p:spPr>
                <a:xfrm>
                  <a:off x="1293251" y="4217474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Freeform 23"/>
                <p:cNvSpPr/>
                <p:nvPr/>
              </p:nvSpPr>
              <p:spPr>
                <a:xfrm>
                  <a:off x="1969883" y="3923861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Freeform 24"/>
                <p:cNvSpPr/>
                <p:nvPr/>
              </p:nvSpPr>
              <p:spPr>
                <a:xfrm>
                  <a:off x="1167272" y="3765296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Freeform 25"/>
                <p:cNvSpPr/>
                <p:nvPr/>
              </p:nvSpPr>
              <p:spPr>
                <a:xfrm rot="1422240">
                  <a:off x="841164" y="3993802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Freeform 26"/>
                <p:cNvSpPr/>
                <p:nvPr/>
              </p:nvSpPr>
              <p:spPr>
                <a:xfrm>
                  <a:off x="1319672" y="3917696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Freeform 27"/>
                <p:cNvSpPr/>
                <p:nvPr/>
              </p:nvSpPr>
              <p:spPr>
                <a:xfrm>
                  <a:off x="1678778" y="4046018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Freeform 28"/>
                <p:cNvSpPr/>
                <p:nvPr/>
              </p:nvSpPr>
              <p:spPr>
                <a:xfrm>
                  <a:off x="1686949" y="4374237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Freeform 29"/>
                <p:cNvSpPr/>
                <p:nvPr/>
              </p:nvSpPr>
              <p:spPr>
                <a:xfrm>
                  <a:off x="2093339" y="4173587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Freeform 15"/>
              <p:cNvSpPr/>
              <p:nvPr/>
            </p:nvSpPr>
            <p:spPr>
              <a:xfrm>
                <a:off x="1201381" y="1585656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16"/>
              <p:cNvSpPr/>
              <p:nvPr/>
            </p:nvSpPr>
            <p:spPr>
              <a:xfrm>
                <a:off x="757310" y="1434364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17"/>
              <p:cNvSpPr/>
              <p:nvPr/>
            </p:nvSpPr>
            <p:spPr>
              <a:xfrm>
                <a:off x="316734" y="1423078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18"/>
              <p:cNvSpPr/>
              <p:nvPr/>
            </p:nvSpPr>
            <p:spPr>
              <a:xfrm>
                <a:off x="696003" y="2608728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reeform 19"/>
              <p:cNvSpPr/>
              <p:nvPr/>
            </p:nvSpPr>
            <p:spPr>
              <a:xfrm>
                <a:off x="247317" y="2535017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 rot="16200000">
              <a:off x="3569017" y="1183657"/>
              <a:ext cx="1280196" cy="1201512"/>
              <a:chOff x="-85251" y="1423078"/>
              <a:chExt cx="1706928" cy="1602016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-85251" y="1669176"/>
                <a:ext cx="1672471" cy="1116902"/>
                <a:chOff x="841164" y="3673701"/>
                <a:chExt cx="1672471" cy="1116902"/>
              </a:xfrm>
            </p:grpSpPr>
            <p:sp>
              <p:nvSpPr>
                <p:cNvPr id="23" name="Freeform 41"/>
                <p:cNvSpPr/>
                <p:nvPr/>
              </p:nvSpPr>
              <p:spPr>
                <a:xfrm>
                  <a:off x="1739455" y="3673701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4" name="Freeform 42"/>
                <p:cNvSpPr/>
                <p:nvPr/>
              </p:nvSpPr>
              <p:spPr>
                <a:xfrm>
                  <a:off x="1293251" y="4189411"/>
                  <a:ext cx="371174" cy="444429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Freeform 44"/>
                <p:cNvSpPr/>
                <p:nvPr/>
              </p:nvSpPr>
              <p:spPr>
                <a:xfrm>
                  <a:off x="1969883" y="3923861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Freeform 45"/>
                <p:cNvSpPr/>
                <p:nvPr/>
              </p:nvSpPr>
              <p:spPr>
                <a:xfrm rot="1422240">
                  <a:off x="841164" y="3993803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Freeform 46"/>
                <p:cNvSpPr/>
                <p:nvPr/>
              </p:nvSpPr>
              <p:spPr>
                <a:xfrm>
                  <a:off x="1319672" y="3917696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Freeform 47"/>
                <p:cNvSpPr/>
                <p:nvPr/>
              </p:nvSpPr>
              <p:spPr>
                <a:xfrm>
                  <a:off x="1678778" y="4046018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Freeform 48"/>
                <p:cNvSpPr/>
                <p:nvPr/>
              </p:nvSpPr>
              <p:spPr>
                <a:xfrm>
                  <a:off x="1686949" y="4374237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Freeform 49"/>
                <p:cNvSpPr/>
                <p:nvPr/>
              </p:nvSpPr>
              <p:spPr>
                <a:xfrm>
                  <a:off x="2093339" y="4173587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bg1">
                      <a:lumMod val="8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Freeform 50"/>
                <p:cNvSpPr/>
                <p:nvPr/>
              </p:nvSpPr>
              <p:spPr>
                <a:xfrm>
                  <a:off x="1167272" y="3765296"/>
                  <a:ext cx="420296" cy="416366"/>
                </a:xfrm>
                <a:custGeom>
                  <a:avLst/>
                  <a:gdLst>
                    <a:gd name="connsiteX0" fmla="*/ 353539 w 420296"/>
                    <a:gd name="connsiteY0" fmla="*/ 322489 h 416366"/>
                    <a:gd name="connsiteX1" fmla="*/ 218457 w 420296"/>
                    <a:gd name="connsiteY1" fmla="*/ 291316 h 416366"/>
                    <a:gd name="connsiteX2" fmla="*/ 228848 w 420296"/>
                    <a:gd name="connsiteY2" fmla="*/ 208189 h 416366"/>
                    <a:gd name="connsiteX3" fmla="*/ 260021 w 420296"/>
                    <a:gd name="connsiteY3" fmla="*/ 197798 h 416366"/>
                    <a:gd name="connsiteX4" fmla="*/ 384712 w 420296"/>
                    <a:gd name="connsiteY4" fmla="*/ 208189 h 416366"/>
                    <a:gd name="connsiteX5" fmla="*/ 405494 w 420296"/>
                    <a:gd name="connsiteY5" fmla="*/ 270534 h 416366"/>
                    <a:gd name="connsiteX6" fmla="*/ 415885 w 420296"/>
                    <a:gd name="connsiteY6" fmla="*/ 301707 h 416366"/>
                    <a:gd name="connsiteX7" fmla="*/ 384712 w 420296"/>
                    <a:gd name="connsiteY7" fmla="*/ 384834 h 416366"/>
                    <a:gd name="connsiteX8" fmla="*/ 353539 w 420296"/>
                    <a:gd name="connsiteY8" fmla="*/ 395225 h 416366"/>
                    <a:gd name="connsiteX9" fmla="*/ 322367 w 420296"/>
                    <a:gd name="connsiteY9" fmla="*/ 416007 h 416366"/>
                    <a:gd name="connsiteX10" fmla="*/ 311976 w 420296"/>
                    <a:gd name="connsiteY10" fmla="*/ 384834 h 416366"/>
                    <a:gd name="connsiteX11" fmla="*/ 291194 w 420296"/>
                    <a:gd name="connsiteY11" fmla="*/ 291316 h 416366"/>
                    <a:gd name="connsiteX12" fmla="*/ 260021 w 420296"/>
                    <a:gd name="connsiteY12" fmla="*/ 270534 h 416366"/>
                    <a:gd name="connsiteX13" fmla="*/ 156112 w 420296"/>
                    <a:gd name="connsiteY13" fmla="*/ 239362 h 416366"/>
                    <a:gd name="connsiteX14" fmla="*/ 124939 w 420296"/>
                    <a:gd name="connsiteY14" fmla="*/ 218580 h 416366"/>
                    <a:gd name="connsiteX15" fmla="*/ 124939 w 420296"/>
                    <a:gd name="connsiteY15" fmla="*/ 114671 h 416366"/>
                    <a:gd name="connsiteX16" fmla="*/ 343148 w 420296"/>
                    <a:gd name="connsiteY16" fmla="*/ 125062 h 416366"/>
                    <a:gd name="connsiteX17" fmla="*/ 374321 w 420296"/>
                    <a:gd name="connsiteY17" fmla="*/ 145843 h 416366"/>
                    <a:gd name="connsiteX18" fmla="*/ 405494 w 420296"/>
                    <a:gd name="connsiteY18" fmla="*/ 156234 h 416366"/>
                    <a:gd name="connsiteX19" fmla="*/ 405494 w 420296"/>
                    <a:gd name="connsiteY19" fmla="*/ 41934 h 416366"/>
                    <a:gd name="connsiteX20" fmla="*/ 374321 w 420296"/>
                    <a:gd name="connsiteY20" fmla="*/ 31543 h 416366"/>
                    <a:gd name="connsiteX21" fmla="*/ 311976 w 420296"/>
                    <a:gd name="connsiteY21" fmla="*/ 371 h 416366"/>
                    <a:gd name="connsiteX22" fmla="*/ 249630 w 420296"/>
                    <a:gd name="connsiteY22" fmla="*/ 10762 h 416366"/>
                    <a:gd name="connsiteX23" fmla="*/ 270412 w 420296"/>
                    <a:gd name="connsiteY23" fmla="*/ 73107 h 416366"/>
                    <a:gd name="connsiteX24" fmla="*/ 239239 w 420296"/>
                    <a:gd name="connsiteY24" fmla="*/ 156234 h 416366"/>
                    <a:gd name="connsiteX25" fmla="*/ 156112 w 420296"/>
                    <a:gd name="connsiteY25" fmla="*/ 197798 h 416366"/>
                    <a:gd name="connsiteX26" fmla="*/ 93767 w 420296"/>
                    <a:gd name="connsiteY26" fmla="*/ 218580 h 416366"/>
                    <a:gd name="connsiteX27" fmla="*/ 62594 w 420296"/>
                    <a:gd name="connsiteY27" fmla="*/ 228971 h 416366"/>
                    <a:gd name="connsiteX28" fmla="*/ 21030 w 420296"/>
                    <a:gd name="connsiteY28" fmla="*/ 239362 h 416366"/>
                    <a:gd name="connsiteX29" fmla="*/ 248 w 420296"/>
                    <a:gd name="connsiteY29" fmla="*/ 270534 h 416366"/>
                    <a:gd name="connsiteX30" fmla="*/ 31421 w 420296"/>
                    <a:gd name="connsiteY30" fmla="*/ 291316 h 416366"/>
                    <a:gd name="connsiteX31" fmla="*/ 93767 w 420296"/>
                    <a:gd name="connsiteY31" fmla="*/ 312098 h 416366"/>
                    <a:gd name="connsiteX32" fmla="*/ 114548 w 420296"/>
                    <a:gd name="connsiteY32" fmla="*/ 280925 h 416366"/>
                    <a:gd name="connsiteX33" fmla="*/ 104157 w 420296"/>
                    <a:gd name="connsiteY33" fmla="*/ 135453 h 416366"/>
                    <a:gd name="connsiteX34" fmla="*/ 72985 w 420296"/>
                    <a:gd name="connsiteY34" fmla="*/ 114671 h 416366"/>
                    <a:gd name="connsiteX35" fmla="*/ 10639 w 420296"/>
                    <a:gd name="connsiteY35" fmla="*/ 83498 h 416366"/>
                    <a:gd name="connsiteX36" fmla="*/ 21030 w 420296"/>
                    <a:gd name="connsiteY36" fmla="*/ 21153 h 416366"/>
                    <a:gd name="connsiteX37" fmla="*/ 124939 w 420296"/>
                    <a:gd name="connsiteY37" fmla="*/ 31543 h 4163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420296" h="416366">
                      <a:moveTo>
                        <a:pt x="353539" y="322489"/>
                      </a:moveTo>
                      <a:cubicBezTo>
                        <a:pt x="238890" y="299559"/>
                        <a:pt x="283140" y="312877"/>
                        <a:pt x="218457" y="291316"/>
                      </a:cubicBezTo>
                      <a:cubicBezTo>
                        <a:pt x="221921" y="263607"/>
                        <a:pt x="217507" y="233707"/>
                        <a:pt x="228848" y="208189"/>
                      </a:cubicBezTo>
                      <a:cubicBezTo>
                        <a:pt x="233297" y="198180"/>
                        <a:pt x="249068" y="197798"/>
                        <a:pt x="260021" y="197798"/>
                      </a:cubicBezTo>
                      <a:cubicBezTo>
                        <a:pt x="301729" y="197798"/>
                        <a:pt x="343148" y="204725"/>
                        <a:pt x="384712" y="208189"/>
                      </a:cubicBezTo>
                      <a:lnTo>
                        <a:pt x="405494" y="270534"/>
                      </a:lnTo>
                      <a:lnTo>
                        <a:pt x="415885" y="301707"/>
                      </a:lnTo>
                      <a:cubicBezTo>
                        <a:pt x="410252" y="329871"/>
                        <a:pt x="410195" y="364448"/>
                        <a:pt x="384712" y="384834"/>
                      </a:cubicBezTo>
                      <a:cubicBezTo>
                        <a:pt x="376159" y="391676"/>
                        <a:pt x="363930" y="391761"/>
                        <a:pt x="353539" y="395225"/>
                      </a:cubicBezTo>
                      <a:cubicBezTo>
                        <a:pt x="343148" y="402152"/>
                        <a:pt x="334482" y="419036"/>
                        <a:pt x="322367" y="416007"/>
                      </a:cubicBezTo>
                      <a:cubicBezTo>
                        <a:pt x="311741" y="413350"/>
                        <a:pt x="314633" y="395460"/>
                        <a:pt x="311976" y="384834"/>
                      </a:cubicBezTo>
                      <a:cubicBezTo>
                        <a:pt x="311655" y="383552"/>
                        <a:pt x="295460" y="297716"/>
                        <a:pt x="291194" y="291316"/>
                      </a:cubicBezTo>
                      <a:cubicBezTo>
                        <a:pt x="284267" y="280925"/>
                        <a:pt x="271433" y="275606"/>
                        <a:pt x="260021" y="270534"/>
                      </a:cubicBezTo>
                      <a:cubicBezTo>
                        <a:pt x="227499" y="256080"/>
                        <a:pt x="190653" y="247997"/>
                        <a:pt x="156112" y="239362"/>
                      </a:cubicBezTo>
                      <a:cubicBezTo>
                        <a:pt x="145721" y="232435"/>
                        <a:pt x="132740" y="228332"/>
                        <a:pt x="124939" y="218580"/>
                      </a:cubicBezTo>
                      <a:cubicBezTo>
                        <a:pt x="102956" y="191101"/>
                        <a:pt x="121601" y="138036"/>
                        <a:pt x="124939" y="114671"/>
                      </a:cubicBezTo>
                      <a:cubicBezTo>
                        <a:pt x="197675" y="118135"/>
                        <a:pt x="270892" y="116030"/>
                        <a:pt x="343148" y="125062"/>
                      </a:cubicBezTo>
                      <a:cubicBezTo>
                        <a:pt x="355540" y="126611"/>
                        <a:pt x="363151" y="140258"/>
                        <a:pt x="374321" y="145843"/>
                      </a:cubicBezTo>
                      <a:cubicBezTo>
                        <a:pt x="384118" y="150741"/>
                        <a:pt x="395103" y="152770"/>
                        <a:pt x="405494" y="156234"/>
                      </a:cubicBezTo>
                      <a:cubicBezTo>
                        <a:pt x="419669" y="113712"/>
                        <a:pt x="430112" y="97325"/>
                        <a:pt x="405494" y="41934"/>
                      </a:cubicBezTo>
                      <a:cubicBezTo>
                        <a:pt x="401046" y="31925"/>
                        <a:pt x="384118" y="36441"/>
                        <a:pt x="374321" y="31543"/>
                      </a:cubicBezTo>
                      <a:cubicBezTo>
                        <a:pt x="293746" y="-8743"/>
                        <a:pt x="390331" y="26490"/>
                        <a:pt x="311976" y="371"/>
                      </a:cubicBezTo>
                      <a:cubicBezTo>
                        <a:pt x="291194" y="3835"/>
                        <a:pt x="260083" y="-7531"/>
                        <a:pt x="249630" y="10762"/>
                      </a:cubicBezTo>
                      <a:cubicBezTo>
                        <a:pt x="238762" y="29782"/>
                        <a:pt x="270412" y="73107"/>
                        <a:pt x="270412" y="73107"/>
                      </a:cubicBezTo>
                      <a:cubicBezTo>
                        <a:pt x="265617" y="97081"/>
                        <a:pt x="264129" y="138811"/>
                        <a:pt x="239239" y="156234"/>
                      </a:cubicBezTo>
                      <a:cubicBezTo>
                        <a:pt x="213859" y="174000"/>
                        <a:pt x="185502" y="188001"/>
                        <a:pt x="156112" y="197798"/>
                      </a:cubicBezTo>
                      <a:lnTo>
                        <a:pt x="93767" y="218580"/>
                      </a:lnTo>
                      <a:cubicBezTo>
                        <a:pt x="83376" y="222044"/>
                        <a:pt x="73220" y="226314"/>
                        <a:pt x="62594" y="228971"/>
                      </a:cubicBezTo>
                      <a:lnTo>
                        <a:pt x="21030" y="239362"/>
                      </a:lnTo>
                      <a:cubicBezTo>
                        <a:pt x="14103" y="249753"/>
                        <a:pt x="-2201" y="258288"/>
                        <a:pt x="248" y="270534"/>
                      </a:cubicBezTo>
                      <a:cubicBezTo>
                        <a:pt x="2697" y="282780"/>
                        <a:pt x="20009" y="286244"/>
                        <a:pt x="31421" y="291316"/>
                      </a:cubicBezTo>
                      <a:cubicBezTo>
                        <a:pt x="51439" y="300213"/>
                        <a:pt x="93767" y="312098"/>
                        <a:pt x="93767" y="312098"/>
                      </a:cubicBezTo>
                      <a:cubicBezTo>
                        <a:pt x="100694" y="301707"/>
                        <a:pt x="113815" y="293392"/>
                        <a:pt x="114548" y="280925"/>
                      </a:cubicBezTo>
                      <a:cubicBezTo>
                        <a:pt x="117402" y="232395"/>
                        <a:pt x="115948" y="182616"/>
                        <a:pt x="104157" y="135453"/>
                      </a:cubicBezTo>
                      <a:cubicBezTo>
                        <a:pt x="101128" y="123338"/>
                        <a:pt x="84155" y="120256"/>
                        <a:pt x="72985" y="114671"/>
                      </a:cubicBezTo>
                      <a:cubicBezTo>
                        <a:pt x="-13060" y="71648"/>
                        <a:pt x="99981" y="143059"/>
                        <a:pt x="10639" y="83498"/>
                      </a:cubicBezTo>
                      <a:cubicBezTo>
                        <a:pt x="14103" y="62716"/>
                        <a:pt x="1850" y="29871"/>
                        <a:pt x="21030" y="21153"/>
                      </a:cubicBezTo>
                      <a:cubicBezTo>
                        <a:pt x="52719" y="6749"/>
                        <a:pt x="124939" y="31543"/>
                        <a:pt x="124939" y="31543"/>
                      </a:cubicBezTo>
                    </a:path>
                  </a:pathLst>
                </a:cu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Freeform 36"/>
              <p:cNvSpPr/>
              <p:nvPr/>
            </p:nvSpPr>
            <p:spPr>
              <a:xfrm>
                <a:off x="1201381" y="1585656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37"/>
              <p:cNvSpPr/>
              <p:nvPr/>
            </p:nvSpPr>
            <p:spPr>
              <a:xfrm>
                <a:off x="757310" y="1434364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reeform 38"/>
              <p:cNvSpPr/>
              <p:nvPr/>
            </p:nvSpPr>
            <p:spPr>
              <a:xfrm>
                <a:off x="316734" y="1423078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 39"/>
              <p:cNvSpPr/>
              <p:nvPr/>
            </p:nvSpPr>
            <p:spPr>
              <a:xfrm>
                <a:off x="696003" y="2608728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 40"/>
              <p:cNvSpPr/>
              <p:nvPr/>
            </p:nvSpPr>
            <p:spPr>
              <a:xfrm>
                <a:off x="247317" y="2535017"/>
                <a:ext cx="420296" cy="416366"/>
              </a:xfrm>
              <a:custGeom>
                <a:avLst/>
                <a:gdLst>
                  <a:gd name="connsiteX0" fmla="*/ 353539 w 420296"/>
                  <a:gd name="connsiteY0" fmla="*/ 322489 h 416366"/>
                  <a:gd name="connsiteX1" fmla="*/ 218457 w 420296"/>
                  <a:gd name="connsiteY1" fmla="*/ 291316 h 416366"/>
                  <a:gd name="connsiteX2" fmla="*/ 228848 w 420296"/>
                  <a:gd name="connsiteY2" fmla="*/ 208189 h 416366"/>
                  <a:gd name="connsiteX3" fmla="*/ 260021 w 420296"/>
                  <a:gd name="connsiteY3" fmla="*/ 197798 h 416366"/>
                  <a:gd name="connsiteX4" fmla="*/ 384712 w 420296"/>
                  <a:gd name="connsiteY4" fmla="*/ 208189 h 416366"/>
                  <a:gd name="connsiteX5" fmla="*/ 405494 w 420296"/>
                  <a:gd name="connsiteY5" fmla="*/ 270534 h 416366"/>
                  <a:gd name="connsiteX6" fmla="*/ 415885 w 420296"/>
                  <a:gd name="connsiteY6" fmla="*/ 301707 h 416366"/>
                  <a:gd name="connsiteX7" fmla="*/ 384712 w 420296"/>
                  <a:gd name="connsiteY7" fmla="*/ 384834 h 416366"/>
                  <a:gd name="connsiteX8" fmla="*/ 353539 w 420296"/>
                  <a:gd name="connsiteY8" fmla="*/ 395225 h 416366"/>
                  <a:gd name="connsiteX9" fmla="*/ 322367 w 420296"/>
                  <a:gd name="connsiteY9" fmla="*/ 416007 h 416366"/>
                  <a:gd name="connsiteX10" fmla="*/ 311976 w 420296"/>
                  <a:gd name="connsiteY10" fmla="*/ 384834 h 416366"/>
                  <a:gd name="connsiteX11" fmla="*/ 291194 w 420296"/>
                  <a:gd name="connsiteY11" fmla="*/ 291316 h 416366"/>
                  <a:gd name="connsiteX12" fmla="*/ 260021 w 420296"/>
                  <a:gd name="connsiteY12" fmla="*/ 270534 h 416366"/>
                  <a:gd name="connsiteX13" fmla="*/ 156112 w 420296"/>
                  <a:gd name="connsiteY13" fmla="*/ 239362 h 416366"/>
                  <a:gd name="connsiteX14" fmla="*/ 124939 w 420296"/>
                  <a:gd name="connsiteY14" fmla="*/ 218580 h 416366"/>
                  <a:gd name="connsiteX15" fmla="*/ 124939 w 420296"/>
                  <a:gd name="connsiteY15" fmla="*/ 114671 h 416366"/>
                  <a:gd name="connsiteX16" fmla="*/ 343148 w 420296"/>
                  <a:gd name="connsiteY16" fmla="*/ 125062 h 416366"/>
                  <a:gd name="connsiteX17" fmla="*/ 374321 w 420296"/>
                  <a:gd name="connsiteY17" fmla="*/ 145843 h 416366"/>
                  <a:gd name="connsiteX18" fmla="*/ 405494 w 420296"/>
                  <a:gd name="connsiteY18" fmla="*/ 156234 h 416366"/>
                  <a:gd name="connsiteX19" fmla="*/ 405494 w 420296"/>
                  <a:gd name="connsiteY19" fmla="*/ 41934 h 416366"/>
                  <a:gd name="connsiteX20" fmla="*/ 374321 w 420296"/>
                  <a:gd name="connsiteY20" fmla="*/ 31543 h 416366"/>
                  <a:gd name="connsiteX21" fmla="*/ 311976 w 420296"/>
                  <a:gd name="connsiteY21" fmla="*/ 371 h 416366"/>
                  <a:gd name="connsiteX22" fmla="*/ 249630 w 420296"/>
                  <a:gd name="connsiteY22" fmla="*/ 10762 h 416366"/>
                  <a:gd name="connsiteX23" fmla="*/ 270412 w 420296"/>
                  <a:gd name="connsiteY23" fmla="*/ 73107 h 416366"/>
                  <a:gd name="connsiteX24" fmla="*/ 239239 w 420296"/>
                  <a:gd name="connsiteY24" fmla="*/ 156234 h 416366"/>
                  <a:gd name="connsiteX25" fmla="*/ 156112 w 420296"/>
                  <a:gd name="connsiteY25" fmla="*/ 197798 h 416366"/>
                  <a:gd name="connsiteX26" fmla="*/ 93767 w 420296"/>
                  <a:gd name="connsiteY26" fmla="*/ 218580 h 416366"/>
                  <a:gd name="connsiteX27" fmla="*/ 62594 w 420296"/>
                  <a:gd name="connsiteY27" fmla="*/ 228971 h 416366"/>
                  <a:gd name="connsiteX28" fmla="*/ 21030 w 420296"/>
                  <a:gd name="connsiteY28" fmla="*/ 239362 h 416366"/>
                  <a:gd name="connsiteX29" fmla="*/ 248 w 420296"/>
                  <a:gd name="connsiteY29" fmla="*/ 270534 h 416366"/>
                  <a:gd name="connsiteX30" fmla="*/ 31421 w 420296"/>
                  <a:gd name="connsiteY30" fmla="*/ 291316 h 416366"/>
                  <a:gd name="connsiteX31" fmla="*/ 93767 w 420296"/>
                  <a:gd name="connsiteY31" fmla="*/ 312098 h 416366"/>
                  <a:gd name="connsiteX32" fmla="*/ 114548 w 420296"/>
                  <a:gd name="connsiteY32" fmla="*/ 280925 h 416366"/>
                  <a:gd name="connsiteX33" fmla="*/ 104157 w 420296"/>
                  <a:gd name="connsiteY33" fmla="*/ 135453 h 416366"/>
                  <a:gd name="connsiteX34" fmla="*/ 72985 w 420296"/>
                  <a:gd name="connsiteY34" fmla="*/ 114671 h 416366"/>
                  <a:gd name="connsiteX35" fmla="*/ 10639 w 420296"/>
                  <a:gd name="connsiteY35" fmla="*/ 83498 h 416366"/>
                  <a:gd name="connsiteX36" fmla="*/ 21030 w 420296"/>
                  <a:gd name="connsiteY36" fmla="*/ 21153 h 416366"/>
                  <a:gd name="connsiteX37" fmla="*/ 124939 w 420296"/>
                  <a:gd name="connsiteY37" fmla="*/ 31543 h 41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420296" h="416366">
                    <a:moveTo>
                      <a:pt x="353539" y="322489"/>
                    </a:moveTo>
                    <a:cubicBezTo>
                      <a:pt x="238890" y="299559"/>
                      <a:pt x="283140" y="312877"/>
                      <a:pt x="218457" y="291316"/>
                    </a:cubicBezTo>
                    <a:cubicBezTo>
                      <a:pt x="221921" y="263607"/>
                      <a:pt x="217507" y="233707"/>
                      <a:pt x="228848" y="208189"/>
                    </a:cubicBezTo>
                    <a:cubicBezTo>
                      <a:pt x="233297" y="198180"/>
                      <a:pt x="249068" y="197798"/>
                      <a:pt x="260021" y="197798"/>
                    </a:cubicBezTo>
                    <a:cubicBezTo>
                      <a:pt x="301729" y="197798"/>
                      <a:pt x="343148" y="204725"/>
                      <a:pt x="384712" y="208189"/>
                    </a:cubicBezTo>
                    <a:lnTo>
                      <a:pt x="405494" y="270534"/>
                    </a:lnTo>
                    <a:lnTo>
                      <a:pt x="415885" y="301707"/>
                    </a:lnTo>
                    <a:cubicBezTo>
                      <a:pt x="410252" y="329871"/>
                      <a:pt x="410195" y="364448"/>
                      <a:pt x="384712" y="384834"/>
                    </a:cubicBezTo>
                    <a:cubicBezTo>
                      <a:pt x="376159" y="391676"/>
                      <a:pt x="363930" y="391761"/>
                      <a:pt x="353539" y="395225"/>
                    </a:cubicBezTo>
                    <a:cubicBezTo>
                      <a:pt x="343148" y="402152"/>
                      <a:pt x="334482" y="419036"/>
                      <a:pt x="322367" y="416007"/>
                    </a:cubicBezTo>
                    <a:cubicBezTo>
                      <a:pt x="311741" y="413350"/>
                      <a:pt x="314633" y="395460"/>
                      <a:pt x="311976" y="384834"/>
                    </a:cubicBezTo>
                    <a:cubicBezTo>
                      <a:pt x="311655" y="383552"/>
                      <a:pt x="295460" y="297716"/>
                      <a:pt x="291194" y="291316"/>
                    </a:cubicBezTo>
                    <a:cubicBezTo>
                      <a:pt x="284267" y="280925"/>
                      <a:pt x="271433" y="275606"/>
                      <a:pt x="260021" y="270534"/>
                    </a:cubicBezTo>
                    <a:cubicBezTo>
                      <a:pt x="227499" y="256080"/>
                      <a:pt x="190653" y="247997"/>
                      <a:pt x="156112" y="239362"/>
                    </a:cubicBezTo>
                    <a:cubicBezTo>
                      <a:pt x="145721" y="232435"/>
                      <a:pt x="132740" y="228332"/>
                      <a:pt x="124939" y="218580"/>
                    </a:cubicBezTo>
                    <a:cubicBezTo>
                      <a:pt x="102956" y="191101"/>
                      <a:pt x="121601" y="138036"/>
                      <a:pt x="124939" y="114671"/>
                    </a:cubicBezTo>
                    <a:cubicBezTo>
                      <a:pt x="197675" y="118135"/>
                      <a:pt x="270892" y="116030"/>
                      <a:pt x="343148" y="125062"/>
                    </a:cubicBezTo>
                    <a:cubicBezTo>
                      <a:pt x="355540" y="126611"/>
                      <a:pt x="363151" y="140258"/>
                      <a:pt x="374321" y="145843"/>
                    </a:cubicBezTo>
                    <a:cubicBezTo>
                      <a:pt x="384118" y="150741"/>
                      <a:pt x="395103" y="152770"/>
                      <a:pt x="405494" y="156234"/>
                    </a:cubicBezTo>
                    <a:cubicBezTo>
                      <a:pt x="419669" y="113712"/>
                      <a:pt x="430112" y="97325"/>
                      <a:pt x="405494" y="41934"/>
                    </a:cubicBezTo>
                    <a:cubicBezTo>
                      <a:pt x="401046" y="31925"/>
                      <a:pt x="384118" y="36441"/>
                      <a:pt x="374321" y="31543"/>
                    </a:cubicBezTo>
                    <a:cubicBezTo>
                      <a:pt x="293746" y="-8743"/>
                      <a:pt x="390331" y="26490"/>
                      <a:pt x="311976" y="371"/>
                    </a:cubicBezTo>
                    <a:cubicBezTo>
                      <a:pt x="291194" y="3835"/>
                      <a:pt x="260083" y="-7531"/>
                      <a:pt x="249630" y="10762"/>
                    </a:cubicBezTo>
                    <a:cubicBezTo>
                      <a:pt x="238762" y="29782"/>
                      <a:pt x="270412" y="73107"/>
                      <a:pt x="270412" y="73107"/>
                    </a:cubicBezTo>
                    <a:cubicBezTo>
                      <a:pt x="265617" y="97081"/>
                      <a:pt x="264129" y="138811"/>
                      <a:pt x="239239" y="156234"/>
                    </a:cubicBezTo>
                    <a:cubicBezTo>
                      <a:pt x="213859" y="174000"/>
                      <a:pt x="185502" y="188001"/>
                      <a:pt x="156112" y="197798"/>
                    </a:cubicBezTo>
                    <a:lnTo>
                      <a:pt x="93767" y="218580"/>
                    </a:lnTo>
                    <a:cubicBezTo>
                      <a:pt x="83376" y="222044"/>
                      <a:pt x="73220" y="226314"/>
                      <a:pt x="62594" y="228971"/>
                    </a:cubicBezTo>
                    <a:lnTo>
                      <a:pt x="21030" y="239362"/>
                    </a:lnTo>
                    <a:cubicBezTo>
                      <a:pt x="14103" y="249753"/>
                      <a:pt x="-2201" y="258288"/>
                      <a:pt x="248" y="270534"/>
                    </a:cubicBezTo>
                    <a:cubicBezTo>
                      <a:pt x="2697" y="282780"/>
                      <a:pt x="20009" y="286244"/>
                      <a:pt x="31421" y="291316"/>
                    </a:cubicBezTo>
                    <a:cubicBezTo>
                      <a:pt x="51439" y="300213"/>
                      <a:pt x="93767" y="312098"/>
                      <a:pt x="93767" y="312098"/>
                    </a:cubicBezTo>
                    <a:cubicBezTo>
                      <a:pt x="100694" y="301707"/>
                      <a:pt x="113815" y="293392"/>
                      <a:pt x="114548" y="280925"/>
                    </a:cubicBezTo>
                    <a:cubicBezTo>
                      <a:pt x="117402" y="232395"/>
                      <a:pt x="115948" y="182616"/>
                      <a:pt x="104157" y="135453"/>
                    </a:cubicBezTo>
                    <a:cubicBezTo>
                      <a:pt x="101128" y="123338"/>
                      <a:pt x="84155" y="120256"/>
                      <a:pt x="72985" y="114671"/>
                    </a:cubicBezTo>
                    <a:cubicBezTo>
                      <a:pt x="-13060" y="71648"/>
                      <a:pt x="99981" y="143059"/>
                      <a:pt x="10639" y="83498"/>
                    </a:cubicBezTo>
                    <a:cubicBezTo>
                      <a:pt x="14103" y="62716"/>
                      <a:pt x="1850" y="29871"/>
                      <a:pt x="21030" y="21153"/>
                    </a:cubicBezTo>
                    <a:cubicBezTo>
                      <a:pt x="52719" y="6749"/>
                      <a:pt x="124939" y="31543"/>
                      <a:pt x="124939" y="31543"/>
                    </a:cubicBezTo>
                  </a:path>
                </a:pathLst>
              </a:custGeom>
              <a:noFill/>
              <a:ln w="28575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4" name="TextBox 43"/>
          <p:cNvSpPr txBox="1"/>
          <p:nvPr/>
        </p:nvSpPr>
        <p:spPr>
          <a:xfrm>
            <a:off x="478465" y="1346423"/>
            <a:ext cx="367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kg/</a:t>
            </a:r>
            <a:r>
              <a:rPr lang="en-US" dirty="0" err="1" smtClean="0"/>
              <a:t>mol</a:t>
            </a:r>
            <a:r>
              <a:rPr lang="en-US" dirty="0" smtClean="0"/>
              <a:t> PEO</a:t>
            </a:r>
          </a:p>
          <a:p>
            <a:r>
              <a:rPr lang="en-US" dirty="0" smtClean="0"/>
              <a:t>Temperature: 400 K (&gt;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melt</a:t>
            </a:r>
            <a:r>
              <a:rPr lang="en-US" baseline="-25000" dirty="0" smtClean="0"/>
              <a:t> </a:t>
            </a:r>
            <a:r>
              <a:rPr lang="en-US" dirty="0" smtClean="0"/>
              <a:t>= 340 K)</a:t>
            </a:r>
          </a:p>
          <a:p>
            <a:endParaRPr lang="en-US" dirty="0" smtClean="0"/>
          </a:p>
        </p:txBody>
      </p:sp>
      <p:sp>
        <p:nvSpPr>
          <p:cNvPr id="55" name="TextBox 54"/>
          <p:cNvSpPr txBox="1"/>
          <p:nvPr/>
        </p:nvSpPr>
        <p:spPr>
          <a:xfrm>
            <a:off x="547073" y="5203520"/>
            <a:ext cx="25204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Rouse dynamics:</a:t>
            </a:r>
          </a:p>
          <a:p>
            <a:r>
              <a:rPr lang="en-US" dirty="0"/>
              <a:t>Neutron wavelength</a:t>
            </a:r>
            <a:r>
              <a:rPr lang="en-US" dirty="0" smtClean="0"/>
              <a:t>: </a:t>
            </a:r>
            <a:r>
              <a:rPr lang="en-US" dirty="0"/>
              <a:t>6 </a:t>
            </a:r>
            <a:r>
              <a:rPr lang="en-US" dirty="0" smtClean="0"/>
              <a:t>Å</a:t>
            </a:r>
            <a:endParaRPr lang="en-US" dirty="0"/>
          </a:p>
          <a:p>
            <a:r>
              <a:rPr lang="en-US" dirty="0" smtClean="0"/>
              <a:t>Max Q</a:t>
            </a:r>
            <a:r>
              <a:rPr lang="en-US" dirty="0"/>
              <a:t>: 0.3 Å</a:t>
            </a:r>
            <a:r>
              <a:rPr lang="en-US" baseline="30000" dirty="0"/>
              <a:t>–1 </a:t>
            </a:r>
            <a:endParaRPr lang="en-US" dirty="0" smtClean="0"/>
          </a:p>
        </p:txBody>
      </p:sp>
      <p:sp>
        <p:nvSpPr>
          <p:cNvPr id="61" name="TextBox 60"/>
          <p:cNvSpPr txBox="1"/>
          <p:nvPr/>
        </p:nvSpPr>
        <p:spPr>
          <a:xfrm>
            <a:off x="547073" y="5203520"/>
            <a:ext cx="2208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Rouse dynamics:</a:t>
            </a:r>
          </a:p>
          <a:p>
            <a:r>
              <a:rPr lang="en-US" dirty="0" smtClean="0"/>
              <a:t>Time scale: &lt; ~ 10 ns</a:t>
            </a:r>
          </a:p>
          <a:p>
            <a:r>
              <a:rPr lang="en-US" dirty="0" smtClean="0"/>
              <a:t>Length scale:  ~ 5.8 Å </a:t>
            </a:r>
          </a:p>
          <a:p>
            <a:r>
              <a:rPr lang="en-US" dirty="0" smtClean="0"/>
              <a:t>(segment length)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452227" y="5203520"/>
            <a:ext cx="26374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</a:t>
            </a:r>
            <a:r>
              <a:rPr lang="en-US" dirty="0" err="1" smtClean="0"/>
              <a:t>reptation</a:t>
            </a:r>
            <a:r>
              <a:rPr lang="en-US" dirty="0" smtClean="0"/>
              <a:t> dynamics:</a:t>
            </a:r>
          </a:p>
          <a:p>
            <a:r>
              <a:rPr lang="en-US" dirty="0"/>
              <a:t>Neutron wavelength</a:t>
            </a:r>
            <a:r>
              <a:rPr lang="en-US" dirty="0" smtClean="0"/>
              <a:t>: </a:t>
            </a:r>
            <a:r>
              <a:rPr lang="en-US" dirty="0"/>
              <a:t>11 </a:t>
            </a:r>
            <a:r>
              <a:rPr lang="en-US" dirty="0" smtClean="0"/>
              <a:t>Å</a:t>
            </a:r>
            <a:endParaRPr lang="en-US" dirty="0"/>
          </a:p>
          <a:p>
            <a:r>
              <a:rPr lang="en-US" dirty="0" smtClean="0"/>
              <a:t>Min Q: </a:t>
            </a:r>
            <a:r>
              <a:rPr lang="en-US" dirty="0"/>
              <a:t>0.05 </a:t>
            </a:r>
            <a:r>
              <a:rPr lang="en-US" dirty="0" smtClean="0"/>
              <a:t>Å</a:t>
            </a:r>
            <a:r>
              <a:rPr lang="en-US" baseline="30000" dirty="0" smtClean="0"/>
              <a:t>–1</a:t>
            </a:r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7" grpId="0"/>
      <p:bldP spid="55" grpId="0"/>
      <p:bldP spid="61" grpId="0"/>
      <p:bldP spid="61" grpId="1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Data Reduction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684" y="3801444"/>
            <a:ext cx="5404567" cy="2409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t="9598"/>
          <a:stretch/>
        </p:blipFill>
        <p:spPr>
          <a:xfrm>
            <a:off x="3557384" y="1387409"/>
            <a:ext cx="5334001" cy="262630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407229" y="4563540"/>
            <a:ext cx="287002" cy="840495"/>
            <a:chOff x="6423557" y="4563540"/>
            <a:chExt cx="287002" cy="840495"/>
          </a:xfrm>
        </p:grpSpPr>
        <p:sp>
          <p:nvSpPr>
            <p:cNvPr id="8" name="TextBox 7"/>
            <p:cNvSpPr txBox="1"/>
            <p:nvPr/>
          </p:nvSpPr>
          <p:spPr>
            <a:xfrm>
              <a:off x="6423557" y="4563540"/>
              <a:ext cx="2870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0070C0"/>
                  </a:solidFill>
                </a:rPr>
                <a:t>A</a:t>
              </a:r>
            </a:p>
          </p:txBody>
        </p:sp>
        <p:sp>
          <p:nvSpPr>
            <p:cNvPr id="28" name="Left-Right Arrow 27"/>
            <p:cNvSpPr/>
            <p:nvPr/>
          </p:nvSpPr>
          <p:spPr>
            <a:xfrm rot="16200000">
              <a:off x="6460280" y="5210489"/>
              <a:ext cx="300325" cy="86768"/>
            </a:xfrm>
            <a:prstGeom prst="leftRightArrow">
              <a:avLst>
                <a:gd name="adj1" fmla="val 26925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47103" y="2052647"/>
                <a:ext cx="2838982" cy="7689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bg-BG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𝑈𝑝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𝐷𝑜𝑤𝑛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103" y="2052647"/>
                <a:ext cx="2838982" cy="768993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1221941" y="1244820"/>
            <a:ext cx="2153653" cy="2733838"/>
            <a:chOff x="1221941" y="1244820"/>
            <a:chExt cx="2153653" cy="2733838"/>
          </a:xfrm>
        </p:grpSpPr>
        <p:cxnSp>
          <p:nvCxnSpPr>
            <p:cNvPr id="12" name="Straight Arrow Connector 11"/>
            <p:cNvCxnSpPr/>
            <p:nvPr/>
          </p:nvCxnSpPr>
          <p:spPr>
            <a:xfrm>
              <a:off x="2442411" y="1696447"/>
              <a:ext cx="0" cy="356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69389" y="1244820"/>
              <a:ext cx="17460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echo amplitude</a:t>
              </a: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2310062" y="2857736"/>
              <a:ext cx="1" cy="43849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1221941" y="3332327"/>
              <a:ext cx="21536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n</a:t>
              </a:r>
              <a:r>
                <a:rPr lang="en-US" dirty="0" smtClean="0"/>
                <a:t>ormalized to static polarization count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13187" y="5165868"/>
                <a:ext cx="3278141" cy="135825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charset="0"/>
                            </a:rPr>
                            <m:t>𝐼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charset="0"/>
                            </a:rPr>
                            <m:t>,0)</m:t>
                          </m:r>
                        </m:den>
                      </m:f>
                      <m:r>
                        <a:rPr lang="bg-BG" sz="240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f>
                        <m:fPr>
                          <m:ctrlPr>
                            <a:rPr lang="bg-BG" sz="240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bg-BG" sz="240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𝑈𝑝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𝐷𝑜𝑤𝑛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bg-BG" sz="240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𝐴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𝑈𝑝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𝐷𝑜𝑤𝑛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𝑅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187" y="5165868"/>
                <a:ext cx="3278141" cy="135825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709748" y="4473146"/>
            <a:ext cx="2984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Resolution is </a:t>
            </a:r>
            <a:r>
              <a:rPr lang="en-US"/>
              <a:t>no </a:t>
            </a:r>
          </a:p>
          <a:p>
            <a:r>
              <a:rPr lang="en-US" dirty="0"/>
              <a:t>longer deconvolution</a:t>
            </a:r>
            <a:r>
              <a:rPr lang="is-IS" dirty="0"/>
              <a:t>…</a:t>
            </a:r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7290486" y="4114800"/>
            <a:ext cx="790833" cy="79083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7591167" y="5453448"/>
            <a:ext cx="790833" cy="790833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694694" y="3598314"/>
            <a:ext cx="757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Up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94696" y="6156164"/>
            <a:ext cx="1214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Down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8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2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Rouse dynamics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40" t="2341" r="2530" b="3175"/>
          <a:stretch/>
        </p:blipFill>
        <p:spPr>
          <a:xfrm>
            <a:off x="644436" y="1569248"/>
            <a:ext cx="7229160" cy="51792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36" y="1459394"/>
            <a:ext cx="7326683" cy="5615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7" y="-59378"/>
            <a:ext cx="6343763" cy="130209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59876" y="1107583"/>
            <a:ext cx="4018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Wl</a:t>
            </a:r>
            <a:r>
              <a:rPr lang="en-US" sz="2400" baseline="30000" dirty="0" smtClean="0"/>
              <a:t>4 </a:t>
            </a:r>
            <a:r>
              <a:rPr lang="en-US" sz="2400" dirty="0" smtClean="0"/>
              <a:t>= 1.391 ± 0.02254 nm</a:t>
            </a:r>
            <a:r>
              <a:rPr lang="en-US" sz="2400" baseline="30000" dirty="0" smtClean="0"/>
              <a:t>4</a:t>
            </a:r>
            <a:r>
              <a:rPr lang="en-US" sz="2400" dirty="0" smtClean="0"/>
              <a:t>/ns</a:t>
            </a:r>
            <a:endParaRPr lang="en-US" sz="2400" baseline="30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3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Results: </a:t>
            </a:r>
            <a:r>
              <a:rPr lang="en-US" sz="2800" dirty="0" err="1"/>
              <a:t>Reptation</a:t>
            </a:r>
            <a:r>
              <a:rPr lang="en-US" sz="2800" dirty="0"/>
              <a:t> dynamics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571" t="2367" r="1004" b="1701"/>
          <a:stretch/>
        </p:blipFill>
        <p:spPr>
          <a:xfrm>
            <a:off x="-1" y="1415689"/>
            <a:ext cx="8915195" cy="51396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0642" y="1107583"/>
            <a:ext cx="2717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</a:t>
            </a:r>
            <a:r>
              <a:rPr lang="en-US" sz="2400" baseline="30000" dirty="0" smtClean="0"/>
              <a:t> </a:t>
            </a:r>
            <a:r>
              <a:rPr lang="en-US" sz="2400" dirty="0" smtClean="0"/>
              <a:t>= 49.74 ± 0.68 Å</a:t>
            </a:r>
            <a:endParaRPr lang="en-US" sz="2400" baseline="30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60305"/>
          <a:stretch/>
        </p:blipFill>
        <p:spPr>
          <a:xfrm>
            <a:off x="4883979" y="1"/>
            <a:ext cx="4260021" cy="566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1553" t="57910" r="46361"/>
          <a:stretch/>
        </p:blipFill>
        <p:spPr>
          <a:xfrm>
            <a:off x="4703673" y="339754"/>
            <a:ext cx="2288072" cy="584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61457" t="57910"/>
          <a:stretch/>
        </p:blipFill>
        <p:spPr>
          <a:xfrm>
            <a:off x="6991745" y="261016"/>
            <a:ext cx="1597847" cy="58474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3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5410200" cy="5715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919209" y="1829067"/>
                <a:ext cx="1624739" cy="585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209" y="1829067"/>
                <a:ext cx="1624739" cy="5854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44578" y="5559669"/>
                <a:ext cx="1963486" cy="694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578" y="5559669"/>
                <a:ext cx="1963486" cy="694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907601" y="3036987"/>
                <a:ext cx="2782044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01" y="3036987"/>
                <a:ext cx="2782044" cy="586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44578" y="4245933"/>
                <a:ext cx="3120790" cy="694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578" y="4245933"/>
                <a:ext cx="3120790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176337" y="1010653"/>
            <a:ext cx="2129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ea typeface="Adobe Song Std L" pitchFamily="18" charset="-128"/>
                <a:cs typeface="Arial" panose="020B0604020202020204" pitchFamily="34" charset="0"/>
              </a:rPr>
              <a:t>Dynamic crossover between different motions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961697" y="1576552"/>
            <a:ext cx="7866993" cy="2396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66208" y="2522074"/>
            <a:ext cx="1540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t</a:t>
            </a:r>
            <a:r>
              <a:rPr lang="en-US" sz="2800" baseline="-25000" dirty="0" err="1" smtClean="0">
                <a:solidFill>
                  <a:srgbClr val="C00000"/>
                </a:solidFill>
              </a:rPr>
              <a:t>e</a:t>
            </a:r>
            <a:r>
              <a:rPr lang="en-US" sz="2800" dirty="0" smtClean="0">
                <a:solidFill>
                  <a:srgbClr val="C00000"/>
                </a:solidFill>
              </a:rPr>
              <a:t> = 47 ns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3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Conclusions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83780" y="1292772"/>
            <a:ext cx="79087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Neutron spin echo provides longest time scale and length scale for dynamics measurements</a:t>
            </a:r>
          </a:p>
          <a:p>
            <a:endParaRPr lang="en-US" sz="2400" dirty="0"/>
          </a:p>
          <a:p>
            <a:r>
              <a:rPr lang="en-US" sz="2400" dirty="0" smtClean="0"/>
              <a:t>Rouse and local reputation dynamics of complex systems can not be determined by other means (e.g. rheology)</a:t>
            </a:r>
          </a:p>
          <a:p>
            <a:endParaRPr lang="en-US" sz="2400" dirty="0"/>
          </a:p>
          <a:p>
            <a:r>
              <a:rPr lang="en-US" sz="2400" dirty="0" smtClean="0"/>
              <a:t>Cross-over time between Rouse and local </a:t>
            </a:r>
            <a:r>
              <a:rPr lang="en-US" sz="2400" dirty="0" err="1" smtClean="0"/>
              <a:t>reptation</a:t>
            </a:r>
            <a:r>
              <a:rPr lang="en-US" sz="2400" dirty="0" smtClean="0"/>
              <a:t> modes can be calculated: 47 ns</a:t>
            </a:r>
            <a:endParaRPr lang="en-US" sz="24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2813724"/>
              </p:ext>
            </p:extLst>
          </p:nvPr>
        </p:nvGraphicFramePr>
        <p:xfrm>
          <a:off x="1665890" y="4741627"/>
          <a:ext cx="6096000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/>
                <a:gridCol w="2032000"/>
                <a:gridCol w="20320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Tube</a:t>
                      </a:r>
                      <a:r>
                        <a:rPr lang="en-US" baseline="0" dirty="0" smtClean="0"/>
                        <a:t> Diameter (Å)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τ</a:t>
                      </a:r>
                      <a:r>
                        <a:rPr lang="en-US" baseline="-25000" dirty="0" smtClean="0"/>
                        <a:t>e </a:t>
                      </a:r>
                      <a:r>
                        <a:rPr lang="en-US" baseline="0" dirty="0" smtClean="0"/>
                        <a:t> (ns)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Niedzwiedz</a:t>
                      </a:r>
                      <a:r>
                        <a:rPr lang="en-US" dirty="0" smtClean="0"/>
                        <a:t> et al. ; 2008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49.74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47.3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Our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52.6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51.2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545021" y="4372295"/>
            <a:ext cx="1277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 = 400 K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Acknowledgments</a:t>
            </a:r>
            <a:endParaRPr lang="en-US" sz="2800" dirty="0"/>
          </a:p>
        </p:txBody>
      </p:sp>
      <p:sp>
        <p:nvSpPr>
          <p:cNvPr id="4" name="Rounded Rectangle 3"/>
          <p:cNvSpPr/>
          <p:nvPr/>
        </p:nvSpPr>
        <p:spPr>
          <a:xfrm>
            <a:off x="116958" y="1239251"/>
            <a:ext cx="8548577" cy="1296915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Antonio </a:t>
            </a:r>
            <a:r>
              <a:rPr lang="en-US" dirty="0" err="1" smtClean="0"/>
              <a:t>Faraone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Elizabeth Kelly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Michi</a:t>
            </a:r>
            <a:r>
              <a:rPr lang="en-US" dirty="0" smtClean="0"/>
              <a:t> Nagao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Robert Bradbury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Erkan</a:t>
            </a:r>
            <a:r>
              <a:rPr lang="en-US" dirty="0" smtClean="0"/>
              <a:t> Senses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05336" y="1054585"/>
            <a:ext cx="220483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Guardians of the NSE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32994" y="2855478"/>
            <a:ext cx="8548577" cy="94249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Alex </a:t>
            </a:r>
            <a:r>
              <a:rPr lang="en-US" dirty="0" err="1" smtClean="0"/>
              <a:t>Grutter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Rebecca </a:t>
            </a:r>
            <a:r>
              <a:rPr lang="en-US" dirty="0" err="1"/>
              <a:t>Ogg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/>
              <a:t>Yamali</a:t>
            </a:r>
            <a:r>
              <a:rPr lang="en-US" dirty="0" smtClean="0"/>
              <a:t> Hernandez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73898" y="2670812"/>
            <a:ext cx="30520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Arrangers: School of Neutrons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41011" y="4295260"/>
            <a:ext cx="8548577" cy="2046868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6058639" y="4110594"/>
            <a:ext cx="27969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Last but in no way the least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34" y="4470969"/>
            <a:ext cx="2695575" cy="1695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44" y="4780531"/>
            <a:ext cx="4229100" cy="107632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3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drug deliv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76" y="2675354"/>
            <a:ext cx="1688523" cy="140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Right 3"/>
          <p:cNvSpPr/>
          <p:nvPr/>
        </p:nvSpPr>
        <p:spPr>
          <a:xfrm>
            <a:off x="3614923" y="4910280"/>
            <a:ext cx="919004" cy="305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6" name="Picture 2" descr="Image result for li ion batteries in cell pho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63" y="4563773"/>
            <a:ext cx="1275939" cy="123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swagr-lightspeed.socialimprints.netdna-cdn.com/wp-content/uploads/2016/11/Screen-Shot-2016-11-10-at-4.37.32-PM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7" t="18289" r="34167" b="9945"/>
          <a:stretch/>
        </p:blipFill>
        <p:spPr bwMode="auto">
          <a:xfrm>
            <a:off x="4574132" y="4526666"/>
            <a:ext cx="1482569" cy="127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olyethylene oxid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398" y="1250737"/>
            <a:ext cx="1964733" cy="98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36890" y="1295498"/>
            <a:ext cx="37372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Bio compatible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Hydrophilic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Arial" panose="020B0604020202020204" pitchFamily="34" charset="0"/>
              </a:rPr>
              <a:t>Tunable mechanical properties</a:t>
            </a:r>
          </a:p>
        </p:txBody>
      </p:sp>
      <p:pic>
        <p:nvPicPr>
          <p:cNvPr id="1030" name="Picture 6" descr="Image result for polyethylene oxide drug deliver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07" y="2589707"/>
            <a:ext cx="2688324" cy="168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96830" y="3037909"/>
            <a:ext cx="1611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Drug delivery</a:t>
            </a:r>
          </a:p>
        </p:txBody>
      </p:sp>
      <p:pic>
        <p:nvPicPr>
          <p:cNvPr id="28" name="Picture 8" descr="Image result for sick kid eating tab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41"/>
          <a:stretch/>
        </p:blipFill>
        <p:spPr bwMode="auto">
          <a:xfrm>
            <a:off x="2024461" y="2675354"/>
            <a:ext cx="1810507" cy="13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7" r="20416"/>
          <a:stretch/>
        </p:blipFill>
        <p:spPr bwMode="auto">
          <a:xfrm>
            <a:off x="6467548" y="4563772"/>
            <a:ext cx="1739208" cy="161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536884" y="4998058"/>
            <a:ext cx="11395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Batteries</a:t>
            </a:r>
            <a:endParaRPr lang="en-US" sz="2000" b="1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Poly(Ethylene </a:t>
            </a:r>
            <a:r>
              <a:rPr lang="en-US" sz="2800" dirty="0"/>
              <a:t>Oxide) PEO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7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Thank you!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0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165E93D-2C20-4FEB-9E31-E0BFA889E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91" y="1603311"/>
            <a:ext cx="5906929" cy="49029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56A10C0-0D02-49D8-ADBE-CA6C55AFB87A}"/>
              </a:ext>
            </a:extLst>
          </p:cNvPr>
          <p:cNvSpPr txBox="1"/>
          <p:nvPr/>
        </p:nvSpPr>
        <p:spPr>
          <a:xfrm>
            <a:off x="6449006" y="3408478"/>
            <a:ext cx="2237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</a:t>
            </a:r>
            <a:r>
              <a:rPr lang="en-US" baseline="-25000" dirty="0"/>
              <a:t>d</a:t>
            </a:r>
            <a:r>
              <a:rPr lang="en-US" dirty="0" smtClean="0"/>
              <a:t>= </a:t>
            </a:r>
            <a:r>
              <a:rPr lang="en-US" dirty="0"/>
              <a:t>10 ^-7 s</a:t>
            </a:r>
          </a:p>
          <a:p>
            <a:r>
              <a:rPr lang="en-US" dirty="0" err="1"/>
              <a:t>Gplateau</a:t>
            </a:r>
            <a:r>
              <a:rPr lang="en-US" dirty="0"/>
              <a:t> = 1.2 MPa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6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Choice of wavelengths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53184" y="1499616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</a:t>
            </a:r>
            <a:r>
              <a:rPr lang="el-GR" sz="2400" b="1" dirty="0"/>
              <a:t>π</a:t>
            </a:r>
            <a:r>
              <a:rPr lang="en-US" sz="2400" b="1" dirty="0" smtClean="0"/>
              <a:t>/R</a:t>
            </a:r>
            <a:r>
              <a:rPr lang="en-US" sz="2400" b="1" baseline="-25000" dirty="0"/>
              <a:t>E</a:t>
            </a:r>
            <a:r>
              <a:rPr lang="el-GR" sz="2400" b="1" dirty="0" smtClean="0"/>
              <a:t> </a:t>
            </a:r>
            <a:r>
              <a:rPr lang="en-US" sz="2400" b="1" dirty="0" smtClean="0"/>
              <a:t>&lt;Q = 2</a:t>
            </a:r>
            <a:r>
              <a:rPr lang="el-GR" sz="2400" b="1" dirty="0" smtClean="0"/>
              <a:t>π</a:t>
            </a:r>
            <a:r>
              <a:rPr lang="en-US" sz="2400" b="1" dirty="0" smtClean="0"/>
              <a:t>/</a:t>
            </a:r>
            <a:r>
              <a:rPr lang="el-GR" sz="2400" b="1" dirty="0" smtClean="0"/>
              <a:t>λ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243328" y="2221595"/>
                <a:ext cx="1860445" cy="941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sub>
                      </m:sSub>
                      <m:r>
                        <a:rPr lang="en-US" sz="2400" b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𝒅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𝐖</m:t>
                          </m:r>
                          <m:sSup>
                            <m:sSupPr>
                              <m:ctrlPr>
                                <a:rPr lang="en-US" sz="2800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𝒍</m:t>
                              </m:r>
                            </m:e>
                            <m:sup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𝟒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3328" y="2221595"/>
                <a:ext cx="1860445" cy="94128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4391246" y="1402080"/>
            <a:ext cx="0" cy="2157984"/>
          </a:xfrm>
          <a:prstGeom prst="line">
            <a:avLst/>
          </a:prstGeom>
          <a:ln w="603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894574"/>
            <a:ext cx="3137274" cy="292521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926630" y="1499616"/>
            <a:ext cx="3315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0.05 </a:t>
            </a:r>
            <a:r>
              <a:rPr 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Å</a:t>
            </a:r>
            <a:r>
              <a:rPr lang="en-US" sz="2400" b="1" baseline="30000" dirty="0" smtClean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-1</a:t>
            </a:r>
            <a:r>
              <a:rPr lang="en-US" sz="2400" b="1" dirty="0" smtClean="0"/>
              <a:t>&lt; Q &lt; 0.3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Å</a:t>
            </a:r>
            <a:r>
              <a:rPr lang="en-US" sz="2400" b="1" baseline="30000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-1</a:t>
            </a:r>
            <a:endParaRPr lang="en-US" sz="2400" b="1" dirty="0"/>
          </a:p>
          <a:p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919472" y="2483723"/>
                <a:ext cx="2505045" cy="55393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𝒕</m:t>
                        </m:r>
                      </m:e>
                      <m:sub>
                        <m:r>
                          <a:rPr lang="en-US" sz="2400" b="1" i="1" smtClean="0">
                            <a:latin typeface="Cambria Math" panose="02040503050406030204" pitchFamily="18" charset="0"/>
                          </a:rPr>
                          <m:t>𝑹𝒆𝒑𝒕𝒂𝒕𝒊𝒐𝒏</m:t>
                        </m:r>
                      </m:sub>
                    </m:sSub>
                    <m:r>
                      <a:rPr lang="en-US" sz="2400" b="1" i="0" smtClean="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-US" sz="2400" b="1" dirty="0" smtClean="0"/>
                  <a:t> 10 ns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9472" y="2483723"/>
                <a:ext cx="2505045" cy="553934"/>
              </a:xfrm>
              <a:prstGeom prst="rect">
                <a:avLst/>
              </a:prstGeom>
              <a:blipFill rotWithShape="0">
                <a:blip r:embed="rId4"/>
                <a:stretch>
                  <a:fillRect r="-2676" b="-16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1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Choice of wavelengths</a:t>
            </a:r>
            <a:endParaRPr lang="en-US" sz="2800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683299" y="1064448"/>
            <a:ext cx="7415894" cy="561625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34492" y="4046016"/>
            <a:ext cx="2834404" cy="928320"/>
          </a:xfrm>
          <a:prstGeom prst="rect">
            <a:avLst/>
          </a:prstGeom>
          <a:solidFill>
            <a:srgbClr val="CCCCFF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352780" y="5419866"/>
            <a:ext cx="2707386" cy="204537"/>
          </a:xfrm>
          <a:prstGeom prst="rect">
            <a:avLst/>
          </a:prstGeom>
          <a:solidFill>
            <a:srgbClr val="CCCCFF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34492" y="5864874"/>
            <a:ext cx="2707386" cy="389622"/>
          </a:xfrm>
          <a:prstGeom prst="rect">
            <a:avLst/>
          </a:prstGeom>
          <a:solidFill>
            <a:srgbClr val="CCCCFF">
              <a:alpha val="50196"/>
            </a:srgb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34492" y="4046016"/>
            <a:ext cx="2834404" cy="20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352780" y="4527600"/>
            <a:ext cx="2834404" cy="20899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34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3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Polymer dynamics models modified to Fourier space &amp;</a:t>
            </a:r>
            <a:r>
              <a:rPr lang="en-US" sz="2800" dirty="0"/>
              <a:t> </a:t>
            </a:r>
            <a:r>
              <a:rPr lang="en-US" sz="2800" dirty="0" smtClean="0"/>
              <a:t>time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6958" y="1658360"/>
                <a:ext cx="8579300" cy="1434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  <m:t>𝑐h𝑎𝑖𝑛</m:t>
                          </m:r>
                        </m:sub>
                      </m:sSub>
                      <m:d>
                        <m:dPr>
                          <m:ctrlP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  <m:t>𝑄</m:t>
                          </m:r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SMinionPlusTab-Regular"/>
                              <a:cs typeface="Times New Roman" panose="020206030504050203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SMinionPlusTab-Regular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limLoc m:val="undOvr"/>
                          <m:ctrlP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𝑑𝑢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14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𝑒𝑥𝑝</m:t>
                          </m:r>
                          <m:d>
                            <m:dPr>
                              <m:begChr m:val="{"/>
                              <m:endChr m:val="}"/>
                              <m:ctrlP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−(</m:t>
                              </m:r>
                              <m:sSup>
                                <m:sSupPr>
                                  <m:ctrlP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b="0" i="1" smtClean="0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h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Ω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sub>
                                  </m:sSub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𝑡</m:t>
                                  </m:r>
                                  <m:r>
                                    <a:rPr lang="en-US" sz="14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en-US" sz="1400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sup>
                              </m:sSup>
                              <m:r>
                                <a:rPr lang="en-US" sz="14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</a:pPr>
                <a:r>
                  <a:rPr lang="en-US" sz="1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SMinionPlusTab-Regular"/>
                    <a:cs typeface="Times New Roman" panose="02020603050405020304" pitchFamily="18" charset="0"/>
                  </a:rPr>
                  <a:t>	</a:t>
                </a:r>
                <a:r>
                  <a:rPr lang="en-US" sz="1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SMinionPlusTab-Regular"/>
                    <a:cs typeface="Times New Roman" panose="02020603050405020304" pitchFamily="18" charset="0"/>
                  </a:rPr>
                  <a:t>		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MinionPlusTab-Regular"/>
                        <a:cs typeface="Times New Roman" panose="02020603050405020304" pitchFamily="18" charset="0"/>
                      </a:rPr>
                      <m:t>h</m:t>
                    </m:r>
                    <m:d>
                      <m:d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MinionPlusTab-Regular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SMinionPlusTab-Regular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</m:d>
                    <m:r>
                      <a:rPr lang="en-US" sz="14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SMinionPlusTab-Regular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  <m:nary>
                      <m:naryPr>
                        <m:ctrl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  <m:sup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𝑑𝑥</m:t>
                        </m:r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400" b="0" i="0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cos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𝑥𝑦</m:t>
                                    </m:r>
                                  </m:e>
                                </m:d>
                              </m:e>
                            </m:func>
                          </m:num>
                          <m:den>
                            <m:sSup>
                              <m:sSupPr>
                                <m:ctrlP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4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(1−</m:t>
                        </m:r>
                        <m:func>
                          <m:funcPr>
                            <m:ctrlP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exp</m:t>
                            </m:r>
                          </m:fName>
                          <m:e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sSup>
                              <m:sSupPr>
                                <m:ctrlP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1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14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14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SMinionPlusTab-Regular"/>
                  <a:cs typeface="Times New Roman" panose="02020603050405020304" pitchFamily="18" charset="0"/>
                </a:endParaRPr>
              </a:p>
              <a:p>
                <a:pPr lvl="0">
                  <a:lnSpc>
                    <a:spcPct val="115000"/>
                  </a:lnSpc>
                </a:pPr>
                <a:endParaRPr lang="en-US" sz="1400" dirty="0">
                  <a:solidFill>
                    <a:srgbClr val="000000"/>
                  </a:solidFill>
                  <a:latin typeface="Times New Roman" panose="02020603050405020304" pitchFamily="18" charset="0"/>
                  <a:ea typeface="SMinionPlusTab-Regular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58" y="1658360"/>
                <a:ext cx="8579300" cy="1434880"/>
              </a:xfrm>
              <a:prstGeom prst="rect">
                <a:avLst/>
              </a:prstGeom>
              <a:blipFill rotWithShape="0">
                <a:blip r:embed="rId3"/>
                <a:stretch>
                  <a:fillRect b="-21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07264" y="1316736"/>
            <a:ext cx="2310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Modified Rouse model</a:t>
            </a:r>
            <a:endParaRPr lang="en-US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207264" y="3469654"/>
            <a:ext cx="273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/>
              <a:t>Modified reputation model</a:t>
            </a:r>
            <a:endParaRPr lang="en-US" u="sng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722999"/>
              </p:ext>
            </p:extLst>
          </p:nvPr>
        </p:nvGraphicFramePr>
        <p:xfrm>
          <a:off x="1729877" y="4215400"/>
          <a:ext cx="5715000" cy="689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6" name="Equation" r:id="rId4" imgW="4228920" imgH="507960" progId="Equation.DSMT4">
                  <p:embed/>
                </p:oleObj>
              </mc:Choice>
              <mc:Fallback>
                <p:oleObj name="Equation" r:id="rId4" imgW="422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29877" y="4215400"/>
                        <a:ext cx="5715000" cy="689299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5268"/>
              </p:ext>
            </p:extLst>
          </p:nvPr>
        </p:nvGraphicFramePr>
        <p:xfrm>
          <a:off x="2030085" y="5375224"/>
          <a:ext cx="2736869" cy="651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7" name="Equation" r:id="rId6" imgW="2044700" imgH="482600" progId="Equation.DSMT4">
                  <p:embed/>
                </p:oleObj>
              </mc:Choice>
              <mc:Fallback>
                <p:oleObj name="Equation" r:id="rId6" imgW="2044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0085" y="5375224"/>
                        <a:ext cx="2736869" cy="65163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1698683"/>
              </p:ext>
            </p:extLst>
          </p:nvPr>
        </p:nvGraphicFramePr>
        <p:xfrm>
          <a:off x="5385816" y="5430240"/>
          <a:ext cx="1580377" cy="3633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8" name="Equation" r:id="rId8" imgW="1066800" imgH="241300" progId="Equation.DSMT4">
                  <p:embed/>
                </p:oleObj>
              </mc:Choice>
              <mc:Fallback>
                <p:oleObj name="Equation" r:id="rId8" imgW="10668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5816" y="5430240"/>
                        <a:ext cx="1580377" cy="3633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67921"/>
              </p:ext>
            </p:extLst>
          </p:nvPr>
        </p:nvGraphicFramePr>
        <p:xfrm>
          <a:off x="5400470" y="5824956"/>
          <a:ext cx="1036638" cy="30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9" name="Equation" r:id="rId10" imgW="774360" imgH="228600" progId="Equation.DSMT4">
                  <p:embed/>
                </p:oleObj>
              </mc:Choice>
              <mc:Fallback>
                <p:oleObj name="Equation" r:id="rId10" imgW="77436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0470" y="5824956"/>
                        <a:ext cx="1036638" cy="307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3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3128963" y="2257425"/>
          <a:ext cx="3024187" cy="39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3" imgW="1777680" imgH="228600" progId="Equation.3">
                  <p:embed/>
                </p:oleObj>
              </mc:Choice>
              <mc:Fallback>
                <p:oleObj name="Equation" r:id="rId3" imgW="1777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2257425"/>
                        <a:ext cx="3024187" cy="39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33400" y="1600200"/>
            <a:ext cx="5369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Number of precessions that neutrons go through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217981" y="2877234"/>
            <a:ext cx="3032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Here,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max</a:t>
            </a:r>
            <a:r>
              <a:rPr lang="en-US" dirty="0" smtClean="0"/>
              <a:t> = 0.5 </a:t>
            </a:r>
            <a:r>
              <a:rPr lang="en-US" dirty="0" err="1" smtClean="0"/>
              <a:t>T.m</a:t>
            </a:r>
            <a:r>
              <a:rPr lang="en-US" dirty="0" smtClean="0"/>
              <a:t> @ 400 </a:t>
            </a:r>
            <a:r>
              <a:rPr lang="en-US" dirty="0"/>
              <a:t>Å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J</a:t>
            </a:r>
            <a:r>
              <a:rPr lang="en-US" baseline="-25000" dirty="0" err="1" smtClean="0"/>
              <a:t>min</a:t>
            </a:r>
            <a:r>
              <a:rPr lang="en-US" dirty="0" smtClean="0"/>
              <a:t> = 0.5/400 </a:t>
            </a:r>
            <a:r>
              <a:rPr lang="en-US" dirty="0" err="1" smtClean="0"/>
              <a:t>T.m</a:t>
            </a:r>
            <a:r>
              <a:rPr lang="en-US" dirty="0" smtClean="0"/>
              <a:t> @ 1 </a:t>
            </a:r>
            <a:r>
              <a:rPr lang="en-US" dirty="0"/>
              <a:t>Å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399" y="3733800"/>
            <a:ext cx="3032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The diffraction experiment</a:t>
            </a:r>
            <a:endParaRPr lang="en-US" sz="2000" b="1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775846"/>
              </p:ext>
            </p:extLst>
          </p:nvPr>
        </p:nvGraphicFramePr>
        <p:xfrm>
          <a:off x="3810000" y="393385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Neutrons in magnetic field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57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Table of output parameters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303052"/>
                  </p:ext>
                </p:extLst>
              </p:nvPr>
            </p:nvGraphicFramePr>
            <p:xfrm>
              <a:off x="511095" y="1198914"/>
              <a:ext cx="6756807" cy="507514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632713">
                      <a:extLst>
                        <a:ext uri="{9D8B030D-6E8A-4147-A177-3AD203B41FA5}">
                          <a16:colId xmlns="" xmlns:a16="http://schemas.microsoft.com/office/drawing/2014/main" val="4220798896"/>
                        </a:ext>
                      </a:extLst>
                    </a:gridCol>
                    <a:gridCol w="1906829">
                      <a:extLst>
                        <a:ext uri="{9D8B030D-6E8A-4147-A177-3AD203B41FA5}">
                          <a16:colId xmlns="" xmlns:a16="http://schemas.microsoft.com/office/drawing/2014/main" val="1087721131"/>
                        </a:ext>
                      </a:extLst>
                    </a:gridCol>
                    <a:gridCol w="1243585">
                      <a:extLst>
                        <a:ext uri="{9D8B030D-6E8A-4147-A177-3AD203B41FA5}">
                          <a16:colId xmlns="" xmlns:a16="http://schemas.microsoft.com/office/drawing/2014/main" val="898904354"/>
                        </a:ext>
                      </a:extLst>
                    </a:gridCol>
                    <a:gridCol w="973680">
                      <a:extLst>
                        <a:ext uri="{9D8B030D-6E8A-4147-A177-3AD203B41FA5}">
                          <a16:colId xmlns="" xmlns:a16="http://schemas.microsoft.com/office/drawing/2014/main" val="3162952715"/>
                        </a:ext>
                      </a:extLst>
                    </a:gridCol>
                  </a:tblGrid>
                  <a:tr h="32498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Parameters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Definition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Value 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Unit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855523013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Segment length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0.58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2634975490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parameter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Wl</a:t>
                          </a:r>
                          <a:r>
                            <a:rPr lang="en-US" sz="1400" baseline="300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Cambria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r>
                            <a:rPr lang="en-US" sz="1400" baseline="30000">
                              <a:effectLst/>
                            </a:rPr>
                            <a:t>4</a:t>
                          </a:r>
                          <a:r>
                            <a:rPr lang="en-US" sz="1400">
                              <a:effectLst/>
                            </a:rPr>
                            <a:t>/ns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453088026"/>
                      </a:ext>
                    </a:extLst>
                  </a:tr>
                  <a:tr h="23979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Tube diameter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4.974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2363744351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Molar mass of monomer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M</a:t>
                          </a:r>
                          <a:r>
                            <a:rPr lang="en-US" sz="1400" baseline="-25000">
                              <a:effectLst/>
                            </a:rPr>
                            <a:t>o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44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g/mol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3005562198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Total number of segments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795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712748551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Entanglements per chain 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</a:t>
                          </a:r>
                          <a:r>
                            <a:rPr lang="en-US" sz="1400" baseline="-25000" dirty="0">
                              <a:effectLst/>
                            </a:rPr>
                            <a:t>w</a:t>
                          </a:r>
                          <a:r>
                            <a:rPr lang="en-US" sz="1400" dirty="0">
                              <a:effectLst/>
                            </a:rPr>
                            <a:t>/M</a:t>
                          </a:r>
                          <a:r>
                            <a:rPr lang="en-US" sz="1400" baseline="-25000" dirty="0">
                              <a:effectLst/>
                            </a:rPr>
                            <a:t>e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17.5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4098572903"/>
                      </a:ext>
                    </a:extLst>
                  </a:tr>
                  <a:tr h="33968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End-to-end distance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e>
                                </m:rad>
                              </m:oMath>
                            </m:oMathPara>
                          </a14:m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16.35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87390301"/>
                      </a:ext>
                    </a:extLst>
                  </a:tr>
                  <a:tr h="37667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Radius of gyration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f>
                                      <m:fPr>
                                        <m:type m:val="lin"/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e>
                                          <m:sup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num>
                                      <m:den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6</m:t>
                                        </m:r>
                                      </m:den>
                                    </m:f>
                                  </m:e>
                                </m:rad>
                              </m:oMath>
                            </m:oMathPara>
                          </a14:m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6.678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3144181162"/>
                      </a:ext>
                    </a:extLst>
                  </a:tr>
                  <a:tr h="29209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diffusion coefficient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𝑅</m:t>
                                            </m:r>
                                          </m:e>
                                          <m:sub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sub>
                                          <m:sup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0.0016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nm</a:t>
                          </a:r>
                          <a:r>
                            <a:rPr lang="en-US" sz="1400" baseline="30000" dirty="0">
                              <a:effectLst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</a:rPr>
                            <a:t>/ns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298082262"/>
                      </a:ext>
                    </a:extLst>
                  </a:tr>
                  <a:tr h="29209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time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type m:val="lin"/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d>
                                      <m:d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𝜋</m:t>
                                            </m:r>
                                          </m:e>
                                          <m:sup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𝑊</m:t>
                                        </m:r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5543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3589577893"/>
                      </a:ext>
                    </a:extLst>
                  </a:tr>
                  <a:tr h="5821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Crossover time between Rouse and Reptation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𝑙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4</m:t>
                                        </m:r>
                                      </m:sup>
                                    </m:sSup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47.39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1799104946"/>
                      </a:ext>
                    </a:extLst>
                  </a:tr>
                  <a:tr h="59177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Reptation time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</m:e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den>
                                </m:f>
                                <m:sSup>
                                  <m:sSup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en-US" sz="1400" i="1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𝑙</m:t>
                                            </m:r>
                                          </m:num>
                                          <m:den>
                                            <m:r>
                                              <a:rPr lang="en-US" sz="1200">
                                                <a:effectLst/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  <m:sup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180000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2525778400"/>
                      </a:ext>
                    </a:extLst>
                  </a:tr>
                  <a:tr h="63735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Reptation diffusion coefficient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𝑅𝑒𝑝</m:t>
                                    </m:r>
                                  </m:sub>
                                </m:sSub>
                                <m:r>
                                  <a:rPr lang="en-US" sz="12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4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𝑅</m:t>
                                        </m:r>
                                      </m:e>
                                      <m:sub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𝑔</m:t>
                                        </m:r>
                                      </m:sub>
                                      <m:sup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14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2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0.00024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nm</a:t>
                          </a:r>
                          <a:r>
                            <a:rPr lang="en-US" sz="1400" baseline="30000" dirty="0">
                              <a:effectLst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</a:rPr>
                            <a:t>/ns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="" xmlns:a16="http://schemas.microsoft.com/office/drawing/2014/main" val="397627740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2303052"/>
                  </p:ext>
                </p:extLst>
              </p:nvPr>
            </p:nvGraphicFramePr>
            <p:xfrm>
              <a:off x="511095" y="1198914"/>
              <a:ext cx="6756807" cy="5075142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2632713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4220798896"/>
                        </a:ext>
                      </a:extLst>
                    </a:gridCol>
                    <a:gridCol w="1906829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1087721131"/>
                        </a:ext>
                      </a:extLst>
                    </a:gridCol>
                    <a:gridCol w="1243585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898904354"/>
                        </a:ext>
                      </a:extLst>
                    </a:gridCol>
                    <a:gridCol w="973680">
                      <a:extLst>
                        <a:ext uri="{9D8B030D-6E8A-4147-A177-3AD203B41FA5}">
                          <a16:colId xmlns:a16="http://schemas.microsoft.com/office/drawing/2014/main" xmlns="" xmlns:a14="http://schemas.microsoft.com/office/drawing/2010/main" val="3162952715"/>
                        </a:ext>
                      </a:extLst>
                    </a:gridCol>
                  </a:tblGrid>
                  <a:tr h="324982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Parameters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Definition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Value 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Unit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855523013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Segment length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l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0.58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634975490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parameter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Wl</a:t>
                          </a:r>
                          <a:r>
                            <a:rPr lang="en-US" sz="1400" baseline="30000">
                              <a:effectLst/>
                            </a:rPr>
                            <a:t>4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  <a:latin typeface="Cambria" panose="02040503050406030204" pitchFamily="18" charset="0"/>
                              <a:ea typeface="MS Mincho" panose="02020609040205080304" pitchFamily="49" charset="-128"/>
                              <a:cs typeface="Times New Roman" panose="02020603050405020304" pitchFamily="18" charset="0"/>
                            </a:rPr>
                            <a:t>1.31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r>
                            <a:rPr lang="en-US" sz="1400" baseline="30000">
                              <a:effectLst/>
                            </a:rPr>
                            <a:t>4</a:t>
                          </a:r>
                          <a:r>
                            <a:rPr lang="en-US" sz="1400">
                              <a:effectLst/>
                            </a:rPr>
                            <a:t>/ns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453088026"/>
                      </a:ext>
                    </a:extLst>
                  </a:tr>
                  <a:tr h="239791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b="1">
                              <a:effectLst/>
                            </a:rPr>
                            <a:t>Tube diameter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d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 smtClean="0">
                              <a:effectLst/>
                            </a:rPr>
                            <a:t>4.974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363744351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Molar mass of monomer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M</a:t>
                          </a:r>
                          <a:r>
                            <a:rPr lang="en-US" sz="1400" baseline="-25000">
                              <a:effectLst/>
                            </a:rPr>
                            <a:t>o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44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g/mol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005562198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Total number of segments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795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712748551"/>
                      </a:ext>
                    </a:extLst>
                  </a:tr>
                  <a:tr h="27971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Entanglements per chain 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M</a:t>
                          </a:r>
                          <a:r>
                            <a:rPr lang="en-US" sz="1400" baseline="-25000" dirty="0">
                              <a:effectLst/>
                            </a:rPr>
                            <a:t>w</a:t>
                          </a:r>
                          <a:r>
                            <a:rPr lang="en-US" sz="1400" dirty="0">
                              <a:effectLst/>
                            </a:rPr>
                            <a:t>/M</a:t>
                          </a:r>
                          <a:r>
                            <a:rPr lang="en-US" sz="1400" baseline="-25000" dirty="0">
                              <a:effectLst/>
                            </a:rPr>
                            <a:t>e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17.5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-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4098572903"/>
                      </a:ext>
                    </a:extLst>
                  </a:tr>
                  <a:tr h="339684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End-to-end distance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598182" r="-116561" b="-8327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16.35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87390301"/>
                      </a:ext>
                    </a:extLst>
                  </a:tr>
                  <a:tr h="376670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Radius of gyration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619355" r="-116561" b="-6387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6.678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nm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144181162"/>
                      </a:ext>
                    </a:extLst>
                  </a:tr>
                  <a:tr h="29209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diffusion coefficient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929167" r="-116561" b="-7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0.0016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nm</a:t>
                          </a:r>
                          <a:r>
                            <a:rPr lang="en-US" sz="1400" baseline="30000" dirty="0">
                              <a:effectLst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</a:rPr>
                            <a:t>/ns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98082262"/>
                      </a:ext>
                    </a:extLst>
                  </a:tr>
                  <a:tr h="292098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Rouse time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1029167" r="-116561" b="-6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5543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589577893"/>
                      </a:ext>
                    </a:extLst>
                  </a:tr>
                  <a:tr h="582105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Crossover time between Rouse and Reptation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564583" r="-116561" b="-2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47.39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1799104946"/>
                      </a:ext>
                    </a:extLst>
                  </a:tr>
                  <a:tr h="59177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>
                              <a:effectLst/>
                            </a:rPr>
                            <a:t>Reptation time</a:t>
                          </a:r>
                          <a:endParaRPr lang="en-US" sz="1400" b="1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657732" r="-116561" b="-1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 smtClean="0">
                              <a:effectLst/>
                            </a:rPr>
                            <a:t>180000</a:t>
                          </a: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>
                              <a:effectLst/>
                            </a:rPr>
                            <a:t>ns</a:t>
                          </a:r>
                          <a:endParaRPr lang="en-US" sz="140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2525778400"/>
                      </a:ext>
                    </a:extLst>
                  </a:tr>
                  <a:tr h="63735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b="1" dirty="0">
                              <a:effectLst/>
                            </a:rPr>
                            <a:t>Reptation diffusion coefficient</a:t>
                          </a:r>
                          <a:endParaRPr lang="en-US" sz="1400" b="1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0">
                          <a:blip r:embed="rId2"/>
                          <a:stretch>
                            <a:fillRect l="-137898" t="-700000" r="-116561" b="-19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 </a:t>
                          </a:r>
                          <a:r>
                            <a:rPr lang="en-US" sz="1400" dirty="0" smtClean="0">
                              <a:effectLst/>
                            </a:rPr>
                            <a:t>0.00024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400" dirty="0">
                              <a:effectLst/>
                            </a:rPr>
                            <a:t>nm</a:t>
                          </a:r>
                          <a:r>
                            <a:rPr lang="en-US" sz="1400" baseline="30000" dirty="0">
                              <a:effectLst/>
                            </a:rPr>
                            <a:t>2 </a:t>
                          </a:r>
                          <a:r>
                            <a:rPr lang="en-US" sz="1400" dirty="0">
                              <a:effectLst/>
                            </a:rPr>
                            <a:t>/ns</a:t>
                          </a:r>
                          <a:endParaRPr lang="en-US" sz="1400" dirty="0">
                            <a:effectLst/>
                            <a:latin typeface="Cambria" panose="02040503050406030204" pitchFamily="18" charset="0"/>
                            <a:ea typeface="MS Mincho" panose="02020609040205080304" pitchFamily="49" charset="-128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xmlns="" xmlns:a14="http://schemas.microsoft.com/office/drawing/2010/main" val="39762774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8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Fundamental equations of NSE and output</a:t>
            </a:r>
            <a:endParaRPr lang="en-US" sz="2800" dirty="0"/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9399867"/>
              </p:ext>
            </p:extLst>
          </p:nvPr>
        </p:nvGraphicFramePr>
        <p:xfrm>
          <a:off x="685419" y="1155065"/>
          <a:ext cx="695642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7" name="Equation" r:id="rId3" imgW="4647960" imgH="482400" progId="Equation.3">
                  <p:embed/>
                </p:oleObj>
              </mc:Choice>
              <mc:Fallback>
                <p:oleObj name="Equation" r:id="rId3" imgW="4647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19" y="1155065"/>
                        <a:ext cx="6956425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543688"/>
              </p:ext>
            </p:extLst>
          </p:nvPr>
        </p:nvGraphicFramePr>
        <p:xfrm>
          <a:off x="685419" y="2695560"/>
          <a:ext cx="5063437" cy="722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8" name="Equation" r:id="rId5" imgW="3924000" imgH="558720" progId="Equation.3">
                  <p:embed/>
                </p:oleObj>
              </mc:Choice>
              <mc:Fallback>
                <p:oleObj name="Equation" r:id="rId5" imgW="3924000" imgH="558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419" y="2695560"/>
                        <a:ext cx="5063437" cy="72237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640403" y="1836738"/>
            <a:ext cx="3354662" cy="722376"/>
            <a:chOff x="2530419" y="3223775"/>
            <a:chExt cx="3354662" cy="722376"/>
          </a:xfrm>
        </p:grpSpPr>
        <p:sp>
          <p:nvSpPr>
            <p:cNvPr id="11" name="Text Box 19"/>
            <p:cNvSpPr txBox="1">
              <a:spLocks noChangeArrowheads="1"/>
            </p:cNvSpPr>
            <p:nvPr/>
          </p:nvSpPr>
          <p:spPr bwMode="auto">
            <a:xfrm>
              <a:off x="2530419" y="3473451"/>
              <a:ext cx="1455848" cy="400110"/>
            </a:xfrm>
            <a:prstGeom prst="rect">
              <a:avLst/>
            </a:prstGeom>
            <a:noFill/>
            <a:ln w="12700" algn="ctr">
              <a:noFill/>
              <a:miter lim="800000"/>
              <a:headEnd type="none" w="sm" len="sm"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dirty="0">
                  <a:latin typeface="Times New Roman" pitchFamily="18" charset="0"/>
                </a:rPr>
                <a:t>Fourier time</a:t>
              </a:r>
            </a:p>
          </p:txBody>
        </p:sp>
        <p:graphicFrame>
          <p:nvGraphicFramePr>
            <p:cNvPr id="12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42699037"/>
                </p:ext>
              </p:extLst>
            </p:nvPr>
          </p:nvGraphicFramePr>
          <p:xfrm>
            <a:off x="4241229" y="3223775"/>
            <a:ext cx="1643852" cy="7223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99" name="Equation" r:id="rId7" imgW="952200" imgH="419040" progId="Equation.3">
                    <p:embed/>
                  </p:oleObj>
                </mc:Choice>
                <mc:Fallback>
                  <p:oleObj name="Equation" r:id="rId7" imgW="952200" imgH="419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1229" y="3223775"/>
                          <a:ext cx="1643852" cy="7223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13" name="Straight Connector 12"/>
          <p:cNvCxnSpPr/>
          <p:nvPr/>
        </p:nvCxnSpPr>
        <p:spPr>
          <a:xfrm>
            <a:off x="129150" y="3640200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16958" y="3722495"/>
            <a:ext cx="8202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Resolution</a:t>
            </a:r>
            <a:r>
              <a:rPr lang="en-US" dirty="0" smtClean="0"/>
              <a:t> taken with charcoal (high coherent signal, no dynamics)</a:t>
            </a:r>
            <a:endParaRPr lang="en-US" dirty="0"/>
          </a:p>
          <a:p>
            <a:r>
              <a:rPr lang="en-US" b="1" dirty="0" smtClean="0"/>
              <a:t>Background</a:t>
            </a:r>
            <a:r>
              <a:rPr lang="en-US" dirty="0" smtClean="0"/>
              <a:t> is with empty can: Transmission fraction used for background subtraction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61231" y="4490432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48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Choice of wavelengths (time and length scales)</a:t>
            </a:r>
          </a:p>
          <a:p>
            <a:r>
              <a:rPr lang="en-US" dirty="0" smtClean="0"/>
              <a:t>Equations</a:t>
            </a:r>
          </a:p>
          <a:p>
            <a:r>
              <a:rPr lang="en-US" dirty="0" smtClean="0"/>
              <a:t>Table of calculated parameters</a:t>
            </a:r>
          </a:p>
          <a:p>
            <a:r>
              <a:rPr lang="en-US" dirty="0" smtClean="0"/>
              <a:t>Fitting pol vs phase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13720" y="1522891"/>
            <a:ext cx="2103030" cy="318700"/>
          </a:xfrm>
          <a:prstGeom prst="rect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kumimoji="1" lang="en-US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新細明體" pitchFamily="18" charset="-120"/>
              </a:rPr>
              <a:t>Amorphous domains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3692" y="3121280"/>
            <a:ext cx="451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Conduction mechanism in polymer electrolyte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20" y="3845502"/>
            <a:ext cx="7926537" cy="229926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74449" y="6298544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Short length scales 0.1 nm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78105" y="6298544"/>
            <a:ext cx="250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length scale &gt;10nm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67792" y="1743550"/>
            <a:ext cx="32251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</a:t>
            </a:r>
            <a:r>
              <a:rPr lang="en-US" baseline="-25000" dirty="0" err="1"/>
              <a:t>g</a:t>
            </a:r>
            <a:r>
              <a:rPr lang="en-US" dirty="0"/>
              <a:t> = 213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</a:t>
            </a:r>
            <a:r>
              <a:rPr lang="en-US" baseline="-25000" dirty="0"/>
              <a:t>m</a:t>
            </a:r>
            <a:r>
              <a:rPr lang="en-US" dirty="0"/>
              <a:t> = 340K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Entanglement M</a:t>
            </a:r>
            <a:r>
              <a:rPr lang="en-US" baseline="-25000" dirty="0"/>
              <a:t>w</a:t>
            </a:r>
            <a:r>
              <a:rPr lang="en-US" dirty="0"/>
              <a:t> =2 Kg/</a:t>
            </a:r>
            <a:r>
              <a:rPr lang="en-US" dirty="0" err="1"/>
              <a:t>mol</a:t>
            </a:r>
            <a:endParaRPr lang="en-US" dirty="0"/>
          </a:p>
          <a:p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3895878" y="3894081"/>
            <a:ext cx="3084471" cy="2266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01F173E3-4A32-4C90-BB6F-D1947B3A9848}"/>
              </a:ext>
            </a:extLst>
          </p:cNvPr>
          <p:cNvGrpSpPr>
            <a:grpSpLocks noChangeAspect="1"/>
          </p:cNvGrpSpPr>
          <p:nvPr/>
        </p:nvGrpSpPr>
        <p:grpSpPr>
          <a:xfrm>
            <a:off x="945696" y="1998716"/>
            <a:ext cx="2657773" cy="1122564"/>
            <a:chOff x="5669280" y="1276727"/>
            <a:chExt cx="2560320" cy="1081402"/>
          </a:xfrm>
        </p:grpSpPr>
        <p:sp>
          <p:nvSpPr>
            <p:cNvPr id="25" name="Freeform 809">
              <a:extLst>
                <a:ext uri="{FF2B5EF4-FFF2-40B4-BE49-F238E27FC236}">
                  <a16:creationId xmlns="" xmlns:a16="http://schemas.microsoft.com/office/drawing/2014/main" id="{38616691-1DEE-4B56-8155-59D571AF28EC}"/>
                </a:ext>
              </a:extLst>
            </p:cNvPr>
            <p:cNvSpPr/>
            <p:nvPr/>
          </p:nvSpPr>
          <p:spPr>
            <a:xfrm rot="-2040000">
              <a:off x="6222895" y="1276727"/>
              <a:ext cx="1280160" cy="1081402"/>
            </a:xfrm>
            <a:custGeom>
              <a:avLst/>
              <a:gdLst>
                <a:gd name="connsiteX0" fmla="*/ 0 w 2131741"/>
                <a:gd name="connsiteY0" fmla="*/ 16939 h 1750305"/>
                <a:gd name="connsiteX1" fmla="*/ 808075 w 2131741"/>
                <a:gd name="connsiteY1" fmla="*/ 101999 h 1750305"/>
                <a:gd name="connsiteX2" fmla="*/ 956930 w 2131741"/>
                <a:gd name="connsiteY2" fmla="*/ 793115 h 1750305"/>
                <a:gd name="connsiteX3" fmla="*/ 1765005 w 2131741"/>
                <a:gd name="connsiteY3" fmla="*/ 899441 h 1750305"/>
                <a:gd name="connsiteX4" fmla="*/ 2105247 w 2131741"/>
                <a:gd name="connsiteY4" fmla="*/ 1675618 h 1750305"/>
                <a:gd name="connsiteX5" fmla="*/ 2083981 w 2131741"/>
                <a:gd name="connsiteY5" fmla="*/ 1675618 h 1750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31741" h="1750305">
                  <a:moveTo>
                    <a:pt x="0" y="16939"/>
                  </a:moveTo>
                  <a:cubicBezTo>
                    <a:pt x="324293" y="-5213"/>
                    <a:pt x="648587" y="-27364"/>
                    <a:pt x="808075" y="101999"/>
                  </a:cubicBezTo>
                  <a:cubicBezTo>
                    <a:pt x="967563" y="231362"/>
                    <a:pt x="797442" y="660208"/>
                    <a:pt x="956930" y="793115"/>
                  </a:cubicBezTo>
                  <a:cubicBezTo>
                    <a:pt x="1116418" y="926022"/>
                    <a:pt x="1573619" y="752357"/>
                    <a:pt x="1765005" y="899441"/>
                  </a:cubicBezTo>
                  <a:cubicBezTo>
                    <a:pt x="1956391" y="1046525"/>
                    <a:pt x="2052084" y="1546255"/>
                    <a:pt x="2105247" y="1675618"/>
                  </a:cubicBezTo>
                  <a:cubicBezTo>
                    <a:pt x="2158410" y="1804981"/>
                    <a:pt x="2121195" y="1740299"/>
                    <a:pt x="2083981" y="1675618"/>
                  </a:cubicBezTo>
                </a:path>
              </a:pathLst>
            </a:custGeom>
            <a:noFill/>
            <a:ln w="3810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ysDot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="" xmlns:a16="http://schemas.microsoft.com/office/drawing/2014/main" id="{3BBA754F-2D08-4308-83C2-F3F8700030EA}"/>
                </a:ext>
              </a:extLst>
            </p:cNvPr>
            <p:cNvGrpSpPr/>
            <p:nvPr/>
          </p:nvGrpSpPr>
          <p:grpSpPr>
            <a:xfrm>
              <a:off x="5669280" y="1577368"/>
              <a:ext cx="2560320" cy="632432"/>
              <a:chOff x="5669280" y="1554480"/>
              <a:chExt cx="2560320" cy="632432"/>
            </a:xfrm>
          </p:grpSpPr>
          <p:pic>
            <p:nvPicPr>
              <p:cNvPr id="27" name="Picture 26" descr="PEO">
                <a:extLst>
                  <a:ext uri="{FF2B5EF4-FFF2-40B4-BE49-F238E27FC236}">
                    <a16:creationId xmlns="" xmlns:a16="http://schemas.microsoft.com/office/drawing/2014/main" id="{74DBA8BC-AAF5-48EC-956A-810232474F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669280" y="1752600"/>
                <a:ext cx="2560320" cy="4343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p:spPr>
          </p:pic>
          <p:sp>
            <p:nvSpPr>
              <p:cNvPr id="28" name="Freeform 812">
                <a:extLst>
                  <a:ext uri="{FF2B5EF4-FFF2-40B4-BE49-F238E27FC236}">
                    <a16:creationId xmlns="" xmlns:a16="http://schemas.microsoft.com/office/drawing/2014/main" id="{443C23A6-BC64-444A-9C72-7C5A5055C826}"/>
                  </a:ext>
                </a:extLst>
              </p:cNvPr>
              <p:cNvSpPr/>
              <p:nvPr/>
            </p:nvSpPr>
            <p:spPr>
              <a:xfrm>
                <a:off x="7516504" y="1610418"/>
                <a:ext cx="627797" cy="218382"/>
              </a:xfrm>
              <a:custGeom>
                <a:avLst/>
                <a:gdLst>
                  <a:gd name="connsiteX0" fmla="*/ 0 w 627797"/>
                  <a:gd name="connsiteY0" fmla="*/ 218382 h 218382"/>
                  <a:gd name="connsiteX1" fmla="*/ 354842 w 627797"/>
                  <a:gd name="connsiteY1" fmla="*/ 18 h 218382"/>
                  <a:gd name="connsiteX2" fmla="*/ 627797 w 627797"/>
                  <a:gd name="connsiteY2" fmla="*/ 204734 h 218382"/>
                  <a:gd name="connsiteX3" fmla="*/ 627797 w 627797"/>
                  <a:gd name="connsiteY3" fmla="*/ 204734 h 218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7797" h="218382">
                    <a:moveTo>
                      <a:pt x="0" y="218382"/>
                    </a:moveTo>
                    <a:cubicBezTo>
                      <a:pt x="125104" y="110337"/>
                      <a:pt x="250209" y="2293"/>
                      <a:pt x="354842" y="18"/>
                    </a:cubicBezTo>
                    <a:cubicBezTo>
                      <a:pt x="459475" y="-2257"/>
                      <a:pt x="627797" y="204734"/>
                      <a:pt x="627797" y="204734"/>
                    </a:cubicBezTo>
                    <a:lnTo>
                      <a:pt x="627797" y="204734"/>
                    </a:lnTo>
                  </a:path>
                </a:pathLst>
              </a:custGeom>
              <a:noFill/>
              <a:ln w="38100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ysDot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29" name="Chevron 813">
                <a:extLst>
                  <a:ext uri="{FF2B5EF4-FFF2-40B4-BE49-F238E27FC236}">
                    <a16:creationId xmlns="" xmlns:a16="http://schemas.microsoft.com/office/drawing/2014/main" id="{123A45E1-C24E-490D-A762-8617B413E73E}"/>
                  </a:ext>
                </a:extLst>
              </p:cNvPr>
              <p:cNvSpPr/>
              <p:nvPr/>
            </p:nvSpPr>
            <p:spPr>
              <a:xfrm rot="3180000">
                <a:off x="6647709" y="1694709"/>
                <a:ext cx="91440" cy="91440"/>
              </a:xfrm>
              <a:prstGeom prst="chevron">
                <a:avLst/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0" name="Chevron 814">
                <a:extLst>
                  <a:ext uri="{FF2B5EF4-FFF2-40B4-BE49-F238E27FC236}">
                    <a16:creationId xmlns="" xmlns:a16="http://schemas.microsoft.com/office/drawing/2014/main" id="{31D30232-B118-4A62-BB67-497EDC41E7AA}"/>
                  </a:ext>
                </a:extLst>
              </p:cNvPr>
              <p:cNvSpPr/>
              <p:nvPr/>
            </p:nvSpPr>
            <p:spPr>
              <a:xfrm rot="3180000">
                <a:off x="7434051" y="1719051"/>
                <a:ext cx="91440" cy="91440"/>
              </a:xfrm>
              <a:prstGeom prst="chevron">
                <a:avLst/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1" name="Chevron 815">
                <a:extLst>
                  <a:ext uri="{FF2B5EF4-FFF2-40B4-BE49-F238E27FC236}">
                    <a16:creationId xmlns="" xmlns:a16="http://schemas.microsoft.com/office/drawing/2014/main" id="{68B558CF-8A07-421B-8B17-04AE4EA06696}"/>
                  </a:ext>
                </a:extLst>
              </p:cNvPr>
              <p:cNvSpPr/>
              <p:nvPr/>
            </p:nvSpPr>
            <p:spPr>
              <a:xfrm rot="3180000">
                <a:off x="8043651" y="1694709"/>
                <a:ext cx="91440" cy="91440"/>
              </a:xfrm>
              <a:prstGeom prst="chevron">
                <a:avLst/>
              </a:prstGeom>
              <a:solidFill>
                <a:sysClr val="window" lastClr="FFFFFF">
                  <a:lumMod val="50000"/>
                </a:sysClr>
              </a:solidFill>
              <a:ln w="9525" cap="flat" cmpd="sng" algn="ctr">
                <a:solidFill>
                  <a:sysClr val="windowText" lastClr="000000">
                    <a:lumMod val="75000"/>
                    <a:lumOff val="25000"/>
                  </a:sys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  <p:sp>
            <p:nvSpPr>
              <p:cNvPr id="32" name="Flowchart: Connector 31">
                <a:extLst>
                  <a:ext uri="{FF2B5EF4-FFF2-40B4-BE49-F238E27FC236}">
                    <a16:creationId xmlns="" xmlns:a16="http://schemas.microsoft.com/office/drawing/2014/main" id="{24D6FCE8-77D8-4C4C-9AEB-CF689F91FEFF}"/>
                  </a:ext>
                </a:extLst>
              </p:cNvPr>
              <p:cNvSpPr/>
              <p:nvPr/>
            </p:nvSpPr>
            <p:spPr>
              <a:xfrm>
                <a:off x="5974080" y="1554480"/>
                <a:ext cx="274320" cy="274320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E88651">
                      <a:tint val="43000"/>
                      <a:satMod val="165000"/>
                    </a:srgbClr>
                  </a:gs>
                  <a:gs pos="55000">
                    <a:srgbClr val="E88651">
                      <a:tint val="83000"/>
                      <a:satMod val="155000"/>
                    </a:srgbClr>
                  </a:gs>
                  <a:gs pos="100000">
                    <a:srgbClr val="E88651">
                      <a:shade val="8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 cap="flat" cmpd="sng" algn="ctr">
                <a:noFill/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L</a:t>
                </a:r>
                <a:r>
                  <a:rPr kumimoji="0" lang="en-US" sz="70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i</a:t>
                </a:r>
                <a:r>
                  <a:rPr kumimoji="0" lang="en-US" sz="900" b="1" i="0" u="none" strike="noStrike" kern="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Arial" pitchFamily="34" charset="0"/>
                    <a:cs typeface="Arial" pitchFamily="34" charset="0"/>
                  </a:rPr>
                  <a:t>+</a:t>
                </a:r>
              </a:p>
            </p:txBody>
          </p:sp>
        </p:grpSp>
      </p:grpSp>
      <p:pic>
        <p:nvPicPr>
          <p:cNvPr id="33" name="Picture 6" descr="LiHop">
            <a:extLst>
              <a:ext uri="{FF2B5EF4-FFF2-40B4-BE49-F238E27FC236}">
                <a16:creationId xmlns="" xmlns:a16="http://schemas.microsoft.com/office/drawing/2014/main" id="{14BE3319-D88E-4040-A9DC-936972938A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232" y="2073896"/>
            <a:ext cx="3197578" cy="90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5" name="Straight Connector 34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98503" y="42532"/>
            <a:ext cx="8977749" cy="766078"/>
          </a:xfrm>
        </p:spPr>
        <p:txBody>
          <a:bodyPr>
            <a:noAutofit/>
          </a:bodyPr>
          <a:lstStyle/>
          <a:p>
            <a:r>
              <a:rPr lang="en-US" sz="2800" dirty="0" smtClean="0"/>
              <a:t>Why are dynamics important?</a:t>
            </a:r>
            <a:endParaRPr lang="en-US" sz="2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50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09" y="911888"/>
            <a:ext cx="3235012" cy="613668"/>
          </a:xfrm>
        </p:spPr>
        <p:txBody>
          <a:bodyPr>
            <a:normAutofit/>
          </a:bodyPr>
          <a:lstStyle/>
          <a:p>
            <a:r>
              <a:rPr lang="en-US" sz="2600" dirty="0">
                <a:latin typeface="+mn-lt"/>
                <a:ea typeface="+mn-ea"/>
                <a:cs typeface="+mn-cs"/>
              </a:rPr>
              <a:t>Rouse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098" y="1552579"/>
            <a:ext cx="6519125" cy="453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Shorter chains or smaller length scales </a:t>
            </a:r>
          </a:p>
        </p:txBody>
      </p:sp>
      <p:pic>
        <p:nvPicPr>
          <p:cNvPr id="3074" name="Picture 2" descr="Image resul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7" r="52537"/>
          <a:stretch/>
        </p:blipFill>
        <p:spPr bwMode="auto">
          <a:xfrm>
            <a:off x="6257399" y="1768450"/>
            <a:ext cx="1853528" cy="159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reptation polymer">
            <a:extLst>
              <a:ext uri="{FF2B5EF4-FFF2-40B4-BE49-F238E27FC236}">
                <a16:creationId xmlns="" xmlns:a16="http://schemas.microsoft.com/office/drawing/2014/main" id="{8B41589C-E723-4F1D-82B5-4FFD52E38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5" t="12425" r="9824" b="25667"/>
          <a:stretch/>
        </p:blipFill>
        <p:spPr bwMode="auto">
          <a:xfrm>
            <a:off x="5131634" y="4796561"/>
            <a:ext cx="2751992" cy="1264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9D58E27-4A89-4140-8A8A-D92BC89845AE}"/>
              </a:ext>
            </a:extLst>
          </p:cNvPr>
          <p:cNvSpPr txBox="1"/>
          <p:nvPr/>
        </p:nvSpPr>
        <p:spPr>
          <a:xfrm>
            <a:off x="156309" y="3586055"/>
            <a:ext cx="3314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/>
              <a:t>Reptation</a:t>
            </a:r>
            <a:r>
              <a:rPr lang="en-US" sz="2600" dirty="0"/>
              <a:t>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="" xmlns:a16="http://schemas.microsoft.com/office/drawing/2014/main" id="{D5E3A280-9F3D-4AB3-8B07-72197CE37BCE}"/>
                  </a:ext>
                </a:extLst>
              </p:cNvPr>
              <p:cNvSpPr/>
              <p:nvPr/>
            </p:nvSpPr>
            <p:spPr>
              <a:xfrm>
                <a:off x="2431018" y="2827479"/>
                <a:ext cx="1445339" cy="6481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D5E3A280-9F3D-4AB3-8B07-72197CE37B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018" y="2827479"/>
                <a:ext cx="1445339" cy="64819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="" xmlns:a16="http://schemas.microsoft.com/office/drawing/2014/main" id="{C474F9CF-6ECA-41C6-B7DC-788A3E03A02F}"/>
                  </a:ext>
                </a:extLst>
              </p:cNvPr>
              <p:cNvSpPr/>
              <p:nvPr/>
            </p:nvSpPr>
            <p:spPr>
              <a:xfrm>
                <a:off x="2261071" y="5030571"/>
                <a:ext cx="1785232" cy="7693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474F9CF-6ECA-41C6-B7DC-788A3E03A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1071" y="5030571"/>
                <a:ext cx="1785232" cy="76937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ontent Placeholder 2">
            <a:extLst>
              <a:ext uri="{FF2B5EF4-FFF2-40B4-BE49-F238E27FC236}">
                <a16:creationId xmlns="" xmlns:a16="http://schemas.microsoft.com/office/drawing/2014/main" id="{57F4272F-C214-4C6F-BC97-0B55A9C94F10}"/>
              </a:ext>
            </a:extLst>
          </p:cNvPr>
          <p:cNvSpPr txBox="1">
            <a:spLocks/>
          </p:cNvSpPr>
          <p:nvPr/>
        </p:nvSpPr>
        <p:spPr>
          <a:xfrm>
            <a:off x="604098" y="4218497"/>
            <a:ext cx="6519125" cy="453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Longer chains or </a:t>
            </a:r>
            <a:r>
              <a:rPr lang="en-US" sz="2400" dirty="0" smtClean="0"/>
              <a:t>larger length </a:t>
            </a:r>
            <a:r>
              <a:rPr lang="en-US" sz="2400" dirty="0"/>
              <a:t>scales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2355DF7-E1D2-4C0B-9DD8-4F36320515F0}"/>
              </a:ext>
            </a:extLst>
          </p:cNvPr>
          <p:cNvCxnSpPr/>
          <p:nvPr/>
        </p:nvCxnSpPr>
        <p:spPr>
          <a:xfrm>
            <a:off x="7029899" y="1861539"/>
            <a:ext cx="926764" cy="62192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2AD1CE7-54E1-4454-943F-9A39C52536FB}"/>
              </a:ext>
            </a:extLst>
          </p:cNvPr>
          <p:cNvSpPr txBox="1"/>
          <p:nvPr/>
        </p:nvSpPr>
        <p:spPr>
          <a:xfrm flipH="1">
            <a:off x="7123223" y="2294499"/>
            <a:ext cx="125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Harlow Solid Italic" panose="04030604020F02020D02" pitchFamily="82" charset="0"/>
              </a:rPr>
              <a:t>l</a:t>
            </a:r>
          </a:p>
        </p:txBody>
      </p:sp>
      <p:pic>
        <p:nvPicPr>
          <p:cNvPr id="1028" name="Picture 4" descr="Related image">
            <a:extLst>
              <a:ext uri="{FF2B5EF4-FFF2-40B4-BE49-F238E27FC236}">
                <a16:creationId xmlns="" xmlns:a16="http://schemas.microsoft.com/office/drawing/2014/main" id="{588FF730-6F9F-45A6-AC18-E64884CC4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891" y="4129705"/>
            <a:ext cx="1730650" cy="259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1D4B0A8-1887-442A-A4C4-11B6504B8CDB}"/>
              </a:ext>
            </a:extLst>
          </p:cNvPr>
          <p:cNvSpPr txBox="1"/>
          <p:nvPr/>
        </p:nvSpPr>
        <p:spPr>
          <a:xfrm>
            <a:off x="7570130" y="5486400"/>
            <a:ext cx="198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94489725-EFFE-41E7-9F5F-524E49C88CA4}"/>
              </a:ext>
            </a:extLst>
          </p:cNvPr>
          <p:cNvCxnSpPr/>
          <p:nvPr/>
        </p:nvCxnSpPr>
        <p:spPr>
          <a:xfrm>
            <a:off x="7576506" y="5486400"/>
            <a:ext cx="0" cy="360484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8C8BDFAC-49F2-4C01-881E-05CB947D84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" b="4695"/>
          <a:stretch/>
        </p:blipFill>
        <p:spPr>
          <a:xfrm>
            <a:off x="1990098" y="1949871"/>
            <a:ext cx="2327179" cy="829563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Dynamics models</a:t>
            </a:r>
            <a:endParaRPr lang="en-US" sz="28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6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5410200" cy="57150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919209" y="1829067"/>
                <a:ext cx="1624739" cy="5854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209" y="1829067"/>
                <a:ext cx="1624739" cy="58541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944578" y="5559669"/>
                <a:ext cx="1963486" cy="694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0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</m:oMath>
                  </m:oMathPara>
                </a14:m>
                <a:endParaRPr lang="en-US" sz="1600" b="1" i="1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578" y="5559669"/>
                <a:ext cx="1963486" cy="69416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907601" y="3036987"/>
                <a:ext cx="2782044" cy="586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601" y="3036987"/>
                <a:ext cx="2782044" cy="586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5944578" y="4245933"/>
                <a:ext cx="3120790" cy="694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1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𝑊</m:t>
                          </m:r>
                        </m:den>
                      </m:f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num>
                                <m:den>
                                  <m:r>
                                    <a:rPr lang="en-US" sz="160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160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4578" y="4245933"/>
                <a:ext cx="3120790" cy="6941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3176337" y="1010653"/>
            <a:ext cx="2129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ea typeface="Adobe Song Std L" pitchFamily="18" charset="-128"/>
                <a:cs typeface="Arial" panose="020B0604020202020204" pitchFamily="34" charset="0"/>
              </a:rPr>
              <a:t>Dynamic crossover between different motions</a:t>
            </a:r>
          </a:p>
        </p:txBody>
      </p:sp>
      <p:sp>
        <p:nvSpPr>
          <p:cNvPr id="5" name="Rectangle 4"/>
          <p:cNvSpPr/>
          <p:nvPr/>
        </p:nvSpPr>
        <p:spPr>
          <a:xfrm>
            <a:off x="961697" y="1576552"/>
            <a:ext cx="7866993" cy="239635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1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8465" y="1346423"/>
            <a:ext cx="3678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35 kg/</a:t>
            </a:r>
            <a:r>
              <a:rPr lang="en-US" dirty="0" err="1" smtClean="0"/>
              <a:t>mol</a:t>
            </a:r>
            <a:r>
              <a:rPr lang="en-US" dirty="0" smtClean="0"/>
              <a:t> PEO</a:t>
            </a:r>
          </a:p>
          <a:p>
            <a:r>
              <a:rPr lang="en-US" dirty="0" smtClean="0"/>
              <a:t>Temperature: 400 K (&gt;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melt</a:t>
            </a:r>
            <a:r>
              <a:rPr lang="en-US" baseline="-25000" dirty="0" smtClean="0"/>
              <a:t> </a:t>
            </a:r>
            <a:r>
              <a:rPr lang="en-US" dirty="0" smtClean="0"/>
              <a:t>= 340 K)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47073" y="5203520"/>
            <a:ext cx="2208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Rouse dynamics:</a:t>
            </a:r>
          </a:p>
          <a:p>
            <a:r>
              <a:rPr lang="en-US" dirty="0" smtClean="0"/>
              <a:t>Time scale: &lt; ~10 ns</a:t>
            </a:r>
          </a:p>
          <a:p>
            <a:r>
              <a:rPr lang="en-US" dirty="0" smtClean="0"/>
              <a:t>Length scale:  ~ 5.8 Å </a:t>
            </a:r>
          </a:p>
          <a:p>
            <a:r>
              <a:rPr lang="en-US" dirty="0" smtClean="0"/>
              <a:t>(segment length)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2227" y="5203520"/>
            <a:ext cx="25846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</a:t>
            </a:r>
            <a:r>
              <a:rPr lang="en-US" dirty="0" err="1" smtClean="0"/>
              <a:t>reptation</a:t>
            </a:r>
            <a:r>
              <a:rPr lang="en-US" dirty="0" smtClean="0"/>
              <a:t> dynamics:</a:t>
            </a:r>
          </a:p>
          <a:p>
            <a:r>
              <a:rPr lang="en-US" dirty="0" smtClean="0"/>
              <a:t>Time scale: &gt; </a:t>
            </a:r>
            <a:r>
              <a:rPr lang="en-US" dirty="0"/>
              <a:t>~10 </a:t>
            </a:r>
            <a:r>
              <a:rPr lang="en-US" dirty="0" smtClean="0"/>
              <a:t>ns</a:t>
            </a:r>
          </a:p>
          <a:p>
            <a:r>
              <a:rPr lang="en-US" dirty="0" smtClean="0"/>
              <a:t>Length scale: ~ 125 Å</a:t>
            </a:r>
          </a:p>
          <a:p>
            <a:r>
              <a:rPr lang="en-US" dirty="0" smtClean="0"/>
              <a:t>(end-to-end distance)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Experimental details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0" y="6549709"/>
            <a:ext cx="9076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Senses, E., </a:t>
            </a:r>
            <a:r>
              <a:rPr lang="en-US" sz="1400" dirty="0" err="1"/>
              <a:t>Ansar</a:t>
            </a:r>
            <a:r>
              <a:rPr lang="en-US" sz="1400" dirty="0"/>
              <a:t>, S.M., Kitchens, C.L., Mao, Y., Narayanan, S., Natarajan, B. and </a:t>
            </a:r>
            <a:r>
              <a:rPr lang="en-US" sz="1400" dirty="0" err="1"/>
              <a:t>Faraone</a:t>
            </a:r>
            <a:r>
              <a:rPr lang="en-US" sz="1400" dirty="0"/>
              <a:t>, </a:t>
            </a:r>
            <a:r>
              <a:rPr lang="en-US" sz="1400" dirty="0" smtClean="0"/>
              <a:t>A. </a:t>
            </a:r>
            <a:r>
              <a:rPr lang="en-US" sz="1400" i="1" dirty="0" smtClean="0"/>
              <a:t>Phys Rev Lett</a:t>
            </a:r>
            <a:r>
              <a:rPr lang="en-US" sz="1400" dirty="0" smtClean="0"/>
              <a:t>,</a:t>
            </a:r>
            <a:r>
              <a:rPr lang="en-US" sz="1400" dirty="0"/>
              <a:t> </a:t>
            </a:r>
            <a:r>
              <a:rPr lang="en-US" sz="1400" i="1" dirty="0" smtClean="0"/>
              <a:t>118</a:t>
            </a:r>
            <a:r>
              <a:rPr lang="en-US" sz="1400" dirty="0"/>
              <a:t> </a:t>
            </a:r>
            <a:r>
              <a:rPr lang="en-US" sz="1400" dirty="0" smtClean="0"/>
              <a:t>(2017).</a:t>
            </a:r>
            <a:endParaRPr lang="en-US" sz="1400" dirty="0"/>
          </a:p>
        </p:txBody>
      </p:sp>
      <p:grpSp>
        <p:nvGrpSpPr>
          <p:cNvPr id="21" name="Group 20"/>
          <p:cNvGrpSpPr/>
          <p:nvPr/>
        </p:nvGrpSpPr>
        <p:grpSpPr>
          <a:xfrm>
            <a:off x="1432225" y="1970106"/>
            <a:ext cx="5343533" cy="3280222"/>
            <a:chOff x="1227221" y="2839453"/>
            <a:chExt cx="6124074" cy="3759370"/>
          </a:xfrm>
        </p:grpSpPr>
        <p:grpSp>
          <p:nvGrpSpPr>
            <p:cNvPr id="22" name="Group 21"/>
            <p:cNvGrpSpPr/>
            <p:nvPr/>
          </p:nvGrpSpPr>
          <p:grpSpPr>
            <a:xfrm>
              <a:off x="1227221" y="2839453"/>
              <a:ext cx="6124074" cy="3705726"/>
              <a:chOff x="1227221" y="2839453"/>
              <a:chExt cx="6124074" cy="3705726"/>
            </a:xfrm>
          </p:grpSpPr>
          <p:cxnSp>
            <p:nvCxnSpPr>
              <p:cNvPr id="29" name="Straight Arrow Connector 28"/>
              <p:cNvCxnSpPr/>
              <p:nvPr/>
            </p:nvCxnSpPr>
            <p:spPr>
              <a:xfrm>
                <a:off x="1227221" y="6176963"/>
                <a:ext cx="6124074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1864895" y="2839453"/>
                <a:ext cx="0" cy="3705726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 rot="16200000">
                <a:off x="958424" y="4044762"/>
                <a:ext cx="117527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Lo</a:t>
                </a:r>
                <a:r>
                  <a:rPr lang="en-US" sz="2000" b="1" dirty="0"/>
                  <a:t>g G(t)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106687" y="6175847"/>
                <a:ext cx="16203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Log (t)</a:t>
                </a:r>
                <a:endParaRPr lang="en-US" sz="2000" b="1" dirty="0"/>
              </a:p>
            </p:txBody>
          </p:sp>
          <p:sp>
            <p:nvSpPr>
              <p:cNvPr id="33" name="Freeform: Shape 10"/>
              <p:cNvSpPr/>
              <p:nvPr/>
            </p:nvSpPr>
            <p:spPr>
              <a:xfrm>
                <a:off x="1864895" y="3205237"/>
                <a:ext cx="4908884" cy="2835674"/>
              </a:xfrm>
              <a:custGeom>
                <a:avLst/>
                <a:gdLst>
                  <a:gd name="connsiteX0" fmla="*/ 0 w 4319337"/>
                  <a:gd name="connsiteY0" fmla="*/ 31258 h 2401479"/>
                  <a:gd name="connsiteX1" fmla="*/ 866273 w 4319337"/>
                  <a:gd name="connsiteY1" fmla="*/ 31258 h 2401479"/>
                  <a:gd name="connsiteX2" fmla="*/ 1275347 w 4319337"/>
                  <a:gd name="connsiteY2" fmla="*/ 356110 h 2401479"/>
                  <a:gd name="connsiteX3" fmla="*/ 1744579 w 4319337"/>
                  <a:gd name="connsiteY3" fmla="*/ 1186289 h 2401479"/>
                  <a:gd name="connsiteX4" fmla="*/ 3188368 w 4319337"/>
                  <a:gd name="connsiteY4" fmla="*/ 1354731 h 2401479"/>
                  <a:gd name="connsiteX5" fmla="*/ 4319337 w 4319337"/>
                  <a:gd name="connsiteY5" fmla="*/ 2401479 h 2401479"/>
                  <a:gd name="connsiteX6" fmla="*/ 4319337 w 4319337"/>
                  <a:gd name="connsiteY6" fmla="*/ 2401479 h 2401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19337" h="2401479">
                    <a:moveTo>
                      <a:pt x="0" y="31258"/>
                    </a:moveTo>
                    <a:cubicBezTo>
                      <a:pt x="326857" y="4187"/>
                      <a:pt x="653715" y="-22884"/>
                      <a:pt x="866273" y="31258"/>
                    </a:cubicBezTo>
                    <a:cubicBezTo>
                      <a:pt x="1078831" y="85400"/>
                      <a:pt x="1128963" y="163605"/>
                      <a:pt x="1275347" y="356110"/>
                    </a:cubicBezTo>
                    <a:cubicBezTo>
                      <a:pt x="1421731" y="548615"/>
                      <a:pt x="1425742" y="1019852"/>
                      <a:pt x="1744579" y="1186289"/>
                    </a:cubicBezTo>
                    <a:cubicBezTo>
                      <a:pt x="2063416" y="1352726"/>
                      <a:pt x="2759242" y="1152199"/>
                      <a:pt x="3188368" y="1354731"/>
                    </a:cubicBezTo>
                    <a:cubicBezTo>
                      <a:pt x="3617494" y="1557263"/>
                      <a:pt x="4319337" y="2401479"/>
                      <a:pt x="4319337" y="2401479"/>
                    </a:cubicBezTo>
                    <a:lnTo>
                      <a:pt x="4319337" y="2401479"/>
                    </a:lnTo>
                  </a:path>
                </a:pathLst>
              </a:custGeom>
              <a:noFill/>
              <a:ln w="3492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177716" y="2839453"/>
                <a:ext cx="1359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Glassy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308685" y="3472515"/>
                <a:ext cx="1643424" cy="4251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b="1" dirty="0"/>
                  <a:t>α</a:t>
                </a:r>
                <a:r>
                  <a:rPr lang="en-US" b="1" dirty="0"/>
                  <a:t> relaxation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4146869" y="4318448"/>
                <a:ext cx="184894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Rubbery Plateau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5919539" y="4940472"/>
                <a:ext cx="13595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Terminal</a:t>
                </a:r>
                <a:r>
                  <a:rPr lang="en-US" dirty="0"/>
                  <a:t> 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5DDCD571-B3BA-4D58-9D93-A1FAECB0605F}"/>
                </a:ext>
              </a:extLst>
            </p:cNvPr>
            <p:cNvSpPr txBox="1"/>
            <p:nvPr/>
          </p:nvSpPr>
          <p:spPr>
            <a:xfrm>
              <a:off x="3577573" y="6160554"/>
              <a:ext cx="506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t</a:t>
              </a:r>
              <a:r>
                <a:rPr lang="en-US" b="1" baseline="-25000" dirty="0" err="1"/>
                <a:t>e</a:t>
              </a:r>
              <a:endParaRPr lang="en-US" b="1" baseline="-250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="" xmlns:a16="http://schemas.microsoft.com/office/drawing/2014/main" id="{94CF8E74-A1B1-4061-BACE-FB7D1D9EBEE1}"/>
                </a:ext>
              </a:extLst>
            </p:cNvPr>
            <p:cNvSpPr txBox="1"/>
            <p:nvPr/>
          </p:nvSpPr>
          <p:spPr>
            <a:xfrm>
              <a:off x="5166163" y="6175542"/>
              <a:ext cx="583129" cy="423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t</a:t>
              </a:r>
              <a:r>
                <a:rPr lang="en-US" b="1" baseline="-25000" dirty="0" err="1"/>
                <a:t>rep</a:t>
              </a:r>
              <a:endParaRPr lang="en-US" b="1" baseline="-25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F80D6E30-EA68-487F-8A2B-CE8821F9E749}"/>
                </a:ext>
              </a:extLst>
            </p:cNvPr>
            <p:cNvSpPr txBox="1"/>
            <p:nvPr/>
          </p:nvSpPr>
          <p:spPr>
            <a:xfrm>
              <a:off x="2878767" y="6175847"/>
              <a:ext cx="5068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t</a:t>
              </a:r>
              <a:r>
                <a:rPr lang="en-US" b="1" baseline="-25000" dirty="0"/>
                <a:t>0</a:t>
              </a: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AC12063A-30D7-40D4-9018-515A10500C43}"/>
                </a:ext>
              </a:extLst>
            </p:cNvPr>
            <p:cNvCxnSpPr/>
            <p:nvPr/>
          </p:nvCxnSpPr>
          <p:spPr>
            <a:xfrm>
              <a:off x="3112477" y="3472515"/>
              <a:ext cx="0" cy="27044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3C2F4E9D-622A-487A-BA71-ED85CFD34C37}"/>
                </a:ext>
              </a:extLst>
            </p:cNvPr>
            <p:cNvCxnSpPr>
              <a:cxnSpLocks/>
              <a:endCxn id="23" idx="0"/>
            </p:cNvCxnSpPr>
            <p:nvPr/>
          </p:nvCxnSpPr>
          <p:spPr>
            <a:xfrm flipH="1">
              <a:off x="3831000" y="4614228"/>
              <a:ext cx="14104" cy="15463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E6B8D311-05CE-44FD-9CBC-17F062F43B96}"/>
                </a:ext>
              </a:extLst>
            </p:cNvPr>
            <p:cNvCxnSpPr>
              <a:cxnSpLocks/>
            </p:cNvCxnSpPr>
            <p:nvPr/>
          </p:nvCxnSpPr>
          <p:spPr>
            <a:xfrm>
              <a:off x="5409599" y="4790677"/>
              <a:ext cx="0" cy="13798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4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3" y="42532"/>
            <a:ext cx="8977749" cy="766078"/>
          </a:xfrm>
        </p:spPr>
        <p:txBody>
          <a:bodyPr>
            <a:noAutofit/>
          </a:bodyPr>
          <a:lstStyle/>
          <a:p>
            <a:r>
              <a:rPr lang="en-US" sz="2800" dirty="0"/>
              <a:t>Neutrons are perfectly situated to study polymer dynamics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458330" y="1102408"/>
            <a:ext cx="5784173" cy="4444028"/>
            <a:chOff x="512538" y="935798"/>
            <a:chExt cx="7227665" cy="55530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538" y="935798"/>
              <a:ext cx="7019925" cy="55530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212169" y="4546242"/>
              <a:ext cx="528034" cy="1159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1026" name="Picture 2" descr="Image result for neutron scattering cross section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6EEF0"/>
              </a:clrFrom>
              <a:clrTo>
                <a:srgbClr val="D6EE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96"/>
          <a:stretch/>
        </p:blipFill>
        <p:spPr bwMode="auto">
          <a:xfrm>
            <a:off x="98503" y="1162914"/>
            <a:ext cx="3278981" cy="204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rast matchi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6573" y="3836252"/>
            <a:ext cx="2991124" cy="2243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8021" y="6079595"/>
            <a:ext cx="2092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Contrast matching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34388" y="3134513"/>
            <a:ext cx="2399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Strong force interaction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2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458330" y="1102408"/>
            <a:ext cx="5784173" cy="4444028"/>
            <a:chOff x="512538" y="935798"/>
            <a:chExt cx="7227665" cy="555307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538" y="935798"/>
              <a:ext cx="7019925" cy="555307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212169" y="4546242"/>
              <a:ext cx="528034" cy="11590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0" name="Rectangle 9"/>
          <p:cNvSpPr/>
          <p:nvPr/>
        </p:nvSpPr>
        <p:spPr>
          <a:xfrm>
            <a:off x="4199860" y="1754372"/>
            <a:ext cx="4284921" cy="3413051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700888" y="3682964"/>
            <a:ext cx="869447" cy="38444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840015" y="4384981"/>
            <a:ext cx="1084534" cy="782442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3345665"/>
              </p:ext>
            </p:extLst>
          </p:nvPr>
        </p:nvGraphicFramePr>
        <p:xfrm>
          <a:off x="85058" y="4919389"/>
          <a:ext cx="3373272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2"/>
                <a:gridCol w="108727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Parameter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Value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Neutron wavelength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5-15 Å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Wavelength distribution (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Δλ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/</a:t>
                      </a:r>
                      <a:r>
                        <a:rPr lang="el-GR" dirty="0" smtClean="0">
                          <a:solidFill>
                            <a:sysClr val="windowText" lastClr="000000"/>
                          </a:solidFill>
                        </a:rPr>
                        <a:t>λ</a:t>
                      </a:r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)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0.1 to 0.2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Energy resolution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>
                          <a:solidFill>
                            <a:sysClr val="windowText" lastClr="000000"/>
                          </a:solidFill>
                        </a:rPr>
                        <a:t>~ 10 </a:t>
                      </a:r>
                      <a:r>
                        <a:rPr lang="en-US" dirty="0" err="1" smtClean="0">
                          <a:solidFill>
                            <a:sysClr val="windowText" lastClr="000000"/>
                          </a:solidFill>
                        </a:rPr>
                        <a:t>neV</a:t>
                      </a:r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041130" y="2955090"/>
            <a:ext cx="75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Rouse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041130" y="3242930"/>
            <a:ext cx="188449" cy="4830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599021" y="3674210"/>
            <a:ext cx="1097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Reptation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185889" y="3991783"/>
            <a:ext cx="179853" cy="3931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Neutrons are perfectly situated to study polymer dynamics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381693" y="6305107"/>
            <a:ext cx="1076637" cy="350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69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049371" y="4143188"/>
            <a:ext cx="6412410" cy="2699051"/>
            <a:chOff x="1049371" y="4143188"/>
            <a:chExt cx="6412410" cy="2699051"/>
          </a:xfrm>
        </p:grpSpPr>
        <p:grpSp>
          <p:nvGrpSpPr>
            <p:cNvPr id="8" name="Group 7"/>
            <p:cNvGrpSpPr/>
            <p:nvPr/>
          </p:nvGrpSpPr>
          <p:grpSpPr>
            <a:xfrm>
              <a:off x="1049371" y="4143188"/>
              <a:ext cx="6412410" cy="2699051"/>
              <a:chOff x="1049371" y="4143188"/>
              <a:chExt cx="6412410" cy="2699051"/>
            </a:xfrm>
          </p:grpSpPr>
          <p:pic>
            <p:nvPicPr>
              <p:cNvPr id="1026" name="Picture 2" descr="Image result for neutron spin echo spectroscopy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00"/>
              <a:stretch/>
            </p:blipFill>
            <p:spPr bwMode="auto">
              <a:xfrm>
                <a:off x="1682219" y="4143188"/>
                <a:ext cx="5779562" cy="26990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228"/>
              <a:stretch/>
            </p:blipFill>
            <p:spPr>
              <a:xfrm>
                <a:off x="1422553" y="4683673"/>
                <a:ext cx="1006030" cy="809040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1553"/>
              <a:stretch/>
            </p:blipFill>
            <p:spPr>
              <a:xfrm>
                <a:off x="1049371" y="5261608"/>
                <a:ext cx="1006030" cy="320658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1925568" y="5582266"/>
                <a:ext cx="1038858" cy="9807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3781407" y="5978015"/>
                <a:ext cx="952825" cy="4596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039223" y="5869289"/>
              <a:ext cx="7825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sample</a:t>
              </a:r>
              <a:endParaRPr lang="en-US" sz="1600" dirty="0"/>
            </a:p>
          </p:txBody>
        </p:sp>
      </p:grpSp>
      <p:sp>
        <p:nvSpPr>
          <p:cNvPr id="16" name="Rectangle 15"/>
          <p:cNvSpPr/>
          <p:nvPr/>
        </p:nvSpPr>
        <p:spPr>
          <a:xfrm rot="1282362">
            <a:off x="4375786" y="5174749"/>
            <a:ext cx="506234" cy="635929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200873" y="2060239"/>
                <a:ext cx="413172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err="1" smtClean="0"/>
                  <a:t>Larmor</a:t>
                </a:r>
                <a:r>
                  <a:rPr lang="en-US" sz="2400" dirty="0" smtClean="0"/>
                  <a:t> precession frequency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US" sz="2400" dirty="0" smtClean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0873" y="2060239"/>
                <a:ext cx="4131728" cy="738664"/>
              </a:xfrm>
              <a:prstGeom prst="rect">
                <a:avLst/>
              </a:prstGeom>
              <a:blipFill rotWithShape="1">
                <a:blip r:embed="rId4"/>
                <a:stretch>
                  <a:fillRect l="-4425" t="-13223" b="-1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>
            <a:off x="116958" y="890904"/>
            <a:ext cx="854857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itle 1"/>
          <p:cNvSpPr txBox="1">
            <a:spLocks/>
          </p:cNvSpPr>
          <p:nvPr/>
        </p:nvSpPr>
        <p:spPr>
          <a:xfrm>
            <a:off x="98503" y="42532"/>
            <a:ext cx="8977749" cy="766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Scattering of neutron beam provides dynamics information</a:t>
            </a:r>
          </a:p>
        </p:txBody>
      </p:sp>
      <p:pic>
        <p:nvPicPr>
          <p:cNvPr id="3074" name="Picture 2" descr="C:\Users\Nicole\Dropbox\Nicole\UCSB\Rachel\NCNR summer school\NSE talk\larmor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048" y="1445128"/>
            <a:ext cx="1807128" cy="1792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EE803-5EAB-4CE6-B82F-47D12E3E7DB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62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995</TotalTime>
  <Words>939</Words>
  <Application>Microsoft Office PowerPoint</Application>
  <PresentationFormat>On-screen Show (4:3)</PresentationFormat>
  <Paragraphs>267</Paragraphs>
  <Slides>28</Slides>
  <Notes>3</Notes>
  <HiddenSlides>0</HiddenSlides>
  <MMClips>6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MS Mincho</vt:lpstr>
      <vt:lpstr>新細明體</vt:lpstr>
      <vt:lpstr>Adobe Song Std L</vt:lpstr>
      <vt:lpstr>Arial</vt:lpstr>
      <vt:lpstr>Calibri</vt:lpstr>
      <vt:lpstr>Calibri </vt:lpstr>
      <vt:lpstr>Calibri Light</vt:lpstr>
      <vt:lpstr>Cambria</vt:lpstr>
      <vt:lpstr>Cambria Math</vt:lpstr>
      <vt:lpstr>Harlow Solid Italic</vt:lpstr>
      <vt:lpstr>Microsoft Sans Serif</vt:lpstr>
      <vt:lpstr>SMinionPlusTab-Regular</vt:lpstr>
      <vt:lpstr>Times New Roman</vt:lpstr>
      <vt:lpstr>Office Theme</vt:lpstr>
      <vt:lpstr>Equation</vt:lpstr>
      <vt:lpstr>Measuring single chain dynamics in a polymer melt: from Rouse motion to entanglement distances</vt:lpstr>
      <vt:lpstr>PowerPoint Presentation</vt:lpstr>
      <vt:lpstr>Why are dynamics important?</vt:lpstr>
      <vt:lpstr>Rouse model</vt:lpstr>
      <vt:lpstr>PowerPoint Presentation</vt:lpstr>
      <vt:lpstr>PowerPoint Presentation</vt:lpstr>
      <vt:lpstr>Neutrons are perfectly situated to study polymer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 slides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</dc:creator>
  <cp:lastModifiedBy>RAC</cp:lastModifiedBy>
  <cp:revision>86</cp:revision>
  <dcterms:created xsi:type="dcterms:W3CDTF">2017-06-22T19:05:28Z</dcterms:created>
  <dcterms:modified xsi:type="dcterms:W3CDTF">2017-06-23T14:11:34Z</dcterms:modified>
</cp:coreProperties>
</file>